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7" r:id="rId2"/>
    <p:sldId id="368" r:id="rId3"/>
    <p:sldId id="369" r:id="rId4"/>
    <p:sldId id="370" r:id="rId5"/>
    <p:sldId id="371" r:id="rId6"/>
    <p:sldId id="372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6" r:id="rId22"/>
    <p:sldId id="364" r:id="rId23"/>
    <p:sldId id="365" r:id="rId24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7B8"/>
    <a:srgbClr val="DD00AA"/>
    <a:srgbClr val="1F0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396AE-715C-4501-9F11-D5098AA9FE0A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7BE14-8BC1-4CD6-9CD1-EFC1B11A7A6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261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037FE-9AAA-420B-A474-7ECAC3969B3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5372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10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226829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11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54249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12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8620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13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32812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14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663198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15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64126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16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44394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17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45124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18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223514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19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26215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037FE-9AAA-420B-A474-7ECAC3969B3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90344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20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98777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21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1765099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22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9103964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23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92765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037FE-9AAA-420B-A474-7ECAC3969B3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408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037FE-9AAA-420B-A474-7ECAC3969B3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717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037FE-9AAA-420B-A474-7ECAC3969B3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6679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037FE-9AAA-420B-A474-7ECAC3969B3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8085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7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417741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8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251454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E96596-71F9-4ECF-956C-BF5E9BD2BF5B}" type="slidenum">
              <a:rPr lang="en-US" altLang="nl-NL" sz="1200" smtClean="0"/>
              <a:pPr/>
              <a:t>9</a:t>
            </a:fld>
            <a:endParaRPr lang="en-US" altLang="nl-NL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97490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570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870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92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02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546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910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541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33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512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1642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661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D8F0-FE48-45DC-A45E-0C24B85936B5}" type="datetimeFigureOut">
              <a:rPr lang="nl-NL" smtClean="0"/>
              <a:t>18-3-2022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0227C-3F10-48FC-AEA9-46F50A6258C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538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D87DE0C-9285-48E5-872D-483E068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20266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8D89866-1463-48AD-9798-593478A44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8383" y="5167514"/>
            <a:ext cx="2594728" cy="147002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CCB2DC-2AFE-4967-AAF1-B8C07966B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532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>
                <a:solidFill>
                  <a:srgbClr val="4267B8"/>
                </a:solidFill>
              </a:rPr>
              <a:t>Beter</a:t>
            </a:r>
            <a:r>
              <a:rPr lang="en-US" sz="7200" dirty="0">
                <a:solidFill>
                  <a:srgbClr val="4267B8"/>
                </a:solidFill>
              </a:rPr>
              <a:t> </a:t>
            </a:r>
            <a:r>
              <a:rPr lang="en-US" sz="7200" dirty="0" err="1">
                <a:solidFill>
                  <a:srgbClr val="4267B8"/>
                </a:solidFill>
              </a:rPr>
              <a:t>worden</a:t>
            </a:r>
            <a:r>
              <a:rPr lang="en-US" sz="7200" dirty="0">
                <a:solidFill>
                  <a:srgbClr val="4267B8"/>
                </a:solidFill>
              </a:rPr>
              <a:t> in je </a:t>
            </a:r>
            <a:r>
              <a:rPr lang="en-US" sz="7200" dirty="0" err="1">
                <a:solidFill>
                  <a:srgbClr val="4267B8"/>
                </a:solidFill>
              </a:rPr>
              <a:t>vak</a:t>
            </a:r>
            <a:r>
              <a:rPr lang="en-US" sz="7200" dirty="0">
                <a:solidFill>
                  <a:srgbClr val="4267B8"/>
                </a:solidFill>
              </a:rPr>
              <a:t>:</a:t>
            </a:r>
            <a:r>
              <a:rPr lang="en-US" sz="7200" dirty="0"/>
              <a:t> </a:t>
            </a:r>
            <a:r>
              <a:rPr lang="en-US" sz="5400" dirty="0" err="1">
                <a:solidFill>
                  <a:srgbClr val="DD00AA"/>
                </a:solidFill>
              </a:rPr>
              <a:t>omarm</a:t>
            </a:r>
            <a:r>
              <a:rPr lang="en-US" sz="5400" dirty="0">
                <a:solidFill>
                  <a:srgbClr val="DD00AA"/>
                </a:solidFill>
              </a:rPr>
              <a:t> de </a:t>
            </a:r>
            <a:r>
              <a:rPr lang="en-US" sz="5400" dirty="0" err="1">
                <a:solidFill>
                  <a:srgbClr val="DD00AA"/>
                </a:solidFill>
              </a:rPr>
              <a:t>gevalsstudie</a:t>
            </a:r>
            <a:r>
              <a:rPr lang="en-US" sz="5400" dirty="0">
                <a:solidFill>
                  <a:srgbClr val="DD00AA"/>
                </a:solidFill>
              </a:rPr>
              <a:t> en monitor je </a:t>
            </a:r>
            <a:r>
              <a:rPr lang="en-US" sz="5400" dirty="0" err="1">
                <a:solidFill>
                  <a:srgbClr val="DD00AA"/>
                </a:solidFill>
              </a:rPr>
              <a:t>tegenoverdrachtsreacties</a:t>
            </a:r>
            <a:r>
              <a:rPr lang="en-US" sz="5400" dirty="0">
                <a:solidFill>
                  <a:srgbClr val="DD00AA"/>
                </a:solidFill>
              </a:rPr>
              <a:t> </a:t>
            </a:r>
            <a:r>
              <a:rPr lang="en-US" sz="5400" dirty="0" err="1">
                <a:solidFill>
                  <a:srgbClr val="DD00AA"/>
                </a:solidFill>
              </a:rPr>
              <a:t>routinematig</a:t>
            </a:r>
            <a:r>
              <a:rPr lang="en-US" sz="5400" dirty="0">
                <a:solidFill>
                  <a:srgbClr val="DD00AA"/>
                </a:solidFill>
              </a:rPr>
              <a:t>!</a:t>
            </a:r>
            <a:endParaRPr lang="en-US" sz="7200" dirty="0">
              <a:solidFill>
                <a:srgbClr val="4267B8"/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6D16FC5-C11B-47EE-9BBB-62D15FC9C313}"/>
              </a:ext>
            </a:extLst>
          </p:cNvPr>
          <p:cNvSpPr txBox="1">
            <a:spLocks/>
          </p:cNvSpPr>
          <p:nvPr/>
        </p:nvSpPr>
        <p:spPr>
          <a:xfrm>
            <a:off x="511729" y="108069"/>
            <a:ext cx="7948070" cy="98107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1800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De therapeutische relatie </a:t>
            </a:r>
            <a:br>
              <a:rPr lang="nl-NL" sz="1800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</a:b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Dr. Anton Hafkenscheid</a:t>
            </a:r>
            <a:r>
              <a:rPr lang="nl-NL" sz="32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5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195309" y="234538"/>
            <a:ext cx="11895882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Beoordelingsschaal Beïnvloedingsboodschappen-</a:t>
            </a:r>
            <a:r>
              <a:rPr lang="nl-NL" sz="3200" b="1" dirty="0" err="1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Circumplex</a:t>
            </a: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 (BBB-C)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0CF164B7-74F7-4A44-A6C2-14862D573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809" y="2400813"/>
            <a:ext cx="6525387" cy="4362450"/>
          </a:xfrm>
          <a:prstGeom prst="rect">
            <a:avLst/>
          </a:prstGeom>
        </p:spPr>
      </p:pic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FEF8C6D9-0F2C-4A61-B40A-2E7B1ACBE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024" y="2728696"/>
            <a:ext cx="5758167" cy="4125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BBA4C-648D-4B25-AC37-2E165D8DF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3" y="2020468"/>
            <a:ext cx="2481725" cy="380345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E4D0C8D-90BC-495D-AC00-35CD8E8C9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2870" y="2372361"/>
            <a:ext cx="1902278" cy="352525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D1AAB0CE-1161-4D88-BDCB-104CC93856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5148" y="2243337"/>
            <a:ext cx="3856043" cy="3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 err="1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Tegenoverdacht</a:t>
            </a: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 (TO): diagnostisch instrument complementariteit 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1" descr="Infinity with solid fill">
            <a:extLst>
              <a:ext uri="{FF2B5EF4-FFF2-40B4-BE49-F238E27FC236}">
                <a16:creationId xmlns:a16="http://schemas.microsoft.com/office/drawing/2014/main" id="{49F07150-02D7-4B63-B8BB-F102B6FD4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1148" y="1002505"/>
            <a:ext cx="9096262" cy="5250730"/>
          </a:xfrm>
          <a:prstGeom prst="rect">
            <a:avLst/>
          </a:prstGeom>
        </p:spPr>
      </p:pic>
      <p:cxnSp>
        <p:nvCxnSpPr>
          <p:cNvPr id="11" name="Straight Connector 4">
            <a:extLst>
              <a:ext uri="{FF2B5EF4-FFF2-40B4-BE49-F238E27FC236}">
                <a16:creationId xmlns:a16="http://schemas.microsoft.com/office/drawing/2014/main" id="{581BE863-7449-4F8B-B6E2-963234810354}"/>
              </a:ext>
            </a:extLst>
          </p:cNvPr>
          <p:cNvCxnSpPr>
            <a:cxnSpLocks/>
          </p:cNvCxnSpPr>
          <p:nvPr/>
        </p:nvCxnSpPr>
        <p:spPr>
          <a:xfrm>
            <a:off x="1236068" y="3604788"/>
            <a:ext cx="9320064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8">
            <a:extLst>
              <a:ext uri="{FF2B5EF4-FFF2-40B4-BE49-F238E27FC236}">
                <a16:creationId xmlns:a16="http://schemas.microsoft.com/office/drawing/2014/main" id="{17FF12D3-A077-4FE7-B530-0AA4D7EBDE91}"/>
              </a:ext>
            </a:extLst>
          </p:cNvPr>
          <p:cNvCxnSpPr>
            <a:cxnSpLocks/>
          </p:cNvCxnSpPr>
          <p:nvPr/>
        </p:nvCxnSpPr>
        <p:spPr>
          <a:xfrm flipV="1">
            <a:off x="8221304" y="3772619"/>
            <a:ext cx="976544" cy="6987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>
            <a:extLst>
              <a:ext uri="{FF2B5EF4-FFF2-40B4-BE49-F238E27FC236}">
                <a16:creationId xmlns:a16="http://schemas.microsoft.com/office/drawing/2014/main" id="{7E1D8F69-BC1D-49D9-B983-AE2866934E22}"/>
              </a:ext>
            </a:extLst>
          </p:cNvPr>
          <p:cNvSpPr txBox="1"/>
          <p:nvPr/>
        </p:nvSpPr>
        <p:spPr>
          <a:xfrm>
            <a:off x="8120141" y="1735766"/>
            <a:ext cx="324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</a:t>
            </a:r>
            <a:r>
              <a:rPr lang="en-US" b="1" dirty="0"/>
              <a:t>: </a:t>
            </a:r>
            <a:r>
              <a:rPr lang="en-US" b="1" i="1" dirty="0" err="1"/>
              <a:t>Probeer</a:t>
            </a:r>
            <a:r>
              <a:rPr lang="en-US" b="1" i="1" dirty="0"/>
              <a:t> het </a:t>
            </a:r>
            <a:r>
              <a:rPr lang="en-US" b="1" i="1" dirty="0" err="1"/>
              <a:t>toch</a:t>
            </a:r>
            <a:r>
              <a:rPr lang="en-US" b="1" i="1" dirty="0"/>
              <a:t> maar! Je </a:t>
            </a:r>
            <a:r>
              <a:rPr lang="en-US" b="1" i="1" dirty="0" err="1"/>
              <a:t>zult</a:t>
            </a:r>
            <a:r>
              <a:rPr lang="en-US" b="1" i="1" dirty="0"/>
              <a:t> </a:t>
            </a:r>
            <a:r>
              <a:rPr lang="en-US" b="1" i="1" dirty="0" err="1"/>
              <a:t>zien</a:t>
            </a:r>
            <a:r>
              <a:rPr lang="en-US" b="1" i="1" dirty="0"/>
              <a:t> </a:t>
            </a:r>
            <a:r>
              <a:rPr lang="en-US" b="1" i="1" dirty="0" err="1"/>
              <a:t>dat</a:t>
            </a:r>
            <a:r>
              <a:rPr lang="en-US" b="1" i="1" dirty="0"/>
              <a:t> het </a:t>
            </a:r>
            <a:r>
              <a:rPr lang="en-US" b="1" i="1" dirty="0" err="1"/>
              <a:t>helpt</a:t>
            </a:r>
            <a:r>
              <a:rPr lang="en-US" b="1" i="1" dirty="0"/>
              <a:t>!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AAC8EB14-27F0-4AD8-BAAE-DD9E5CBBAA21}"/>
              </a:ext>
            </a:extLst>
          </p:cNvPr>
          <p:cNvSpPr txBox="1"/>
          <p:nvPr/>
        </p:nvSpPr>
        <p:spPr>
          <a:xfrm>
            <a:off x="8276431" y="4792080"/>
            <a:ext cx="308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</a:t>
            </a:r>
            <a:r>
              <a:rPr lang="en-US" b="1" dirty="0"/>
              <a:t>: Nooit is het </a:t>
            </a:r>
            <a:r>
              <a:rPr lang="en-US" b="1" dirty="0" err="1"/>
              <a:t>verdomme</a:t>
            </a:r>
            <a:r>
              <a:rPr lang="en-US" b="1" dirty="0"/>
              <a:t> </a:t>
            </a:r>
            <a:r>
              <a:rPr lang="en-US" b="1" dirty="0" err="1"/>
              <a:t>goed</a:t>
            </a:r>
            <a:r>
              <a:rPr lang="en-US" b="1" dirty="0"/>
              <a:t>/</a:t>
            </a:r>
            <a:r>
              <a:rPr lang="en-US" b="1" dirty="0" err="1"/>
              <a:t>genoeg</a:t>
            </a:r>
            <a:r>
              <a:rPr lang="en-US" b="1" dirty="0"/>
              <a:t>!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A972EFC-2AAB-4CA9-8E84-2852F1542BA4}"/>
              </a:ext>
            </a:extLst>
          </p:cNvPr>
          <p:cNvSpPr txBox="1"/>
          <p:nvPr/>
        </p:nvSpPr>
        <p:spPr>
          <a:xfrm>
            <a:off x="1046117" y="4752588"/>
            <a:ext cx="308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PT</a:t>
            </a:r>
            <a:r>
              <a:rPr lang="en-US" b="1" dirty="0"/>
              <a:t>: </a:t>
            </a:r>
            <a:r>
              <a:rPr lang="en-US" b="1" dirty="0" err="1"/>
              <a:t>Goedkope</a:t>
            </a:r>
            <a:r>
              <a:rPr lang="en-US" b="1" dirty="0"/>
              <a:t> </a:t>
            </a:r>
            <a:r>
              <a:rPr lang="en-US" b="1" dirty="0" err="1"/>
              <a:t>manipulant</a:t>
            </a:r>
            <a:r>
              <a:rPr lang="en-US" b="1" dirty="0"/>
              <a:t>! Net </a:t>
            </a:r>
            <a:r>
              <a:rPr lang="en-US" b="1" dirty="0" err="1"/>
              <a:t>mijn</a:t>
            </a:r>
            <a:r>
              <a:rPr lang="en-US" b="1" dirty="0"/>
              <a:t> pa!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54207DA8-5FE6-4EE9-89C1-5D11EE3D16BE}"/>
              </a:ext>
            </a:extLst>
          </p:cNvPr>
          <p:cNvSpPr txBox="1"/>
          <p:nvPr/>
        </p:nvSpPr>
        <p:spPr>
          <a:xfrm>
            <a:off x="967695" y="1771166"/>
            <a:ext cx="308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PT</a:t>
            </a:r>
            <a:r>
              <a:rPr lang="en-US" b="1" dirty="0"/>
              <a:t>: </a:t>
            </a:r>
            <a:r>
              <a:rPr lang="en-US" b="1" i="1" dirty="0" err="1"/>
              <a:t>Ik</a:t>
            </a:r>
            <a:r>
              <a:rPr lang="en-US" b="1" i="1" dirty="0"/>
              <a:t> </a:t>
            </a:r>
            <a:r>
              <a:rPr lang="en-US" b="1" i="1" dirty="0" err="1"/>
              <a:t>geloof</a:t>
            </a:r>
            <a:r>
              <a:rPr lang="en-US" b="1" i="1" dirty="0"/>
              <a:t> er </a:t>
            </a:r>
            <a:r>
              <a:rPr lang="en-US" b="1" i="1" dirty="0" err="1"/>
              <a:t>echt</a:t>
            </a:r>
            <a:r>
              <a:rPr lang="en-US" b="1" i="1" dirty="0"/>
              <a:t> </a:t>
            </a:r>
            <a:r>
              <a:rPr lang="en-US" b="1" i="1" dirty="0" err="1"/>
              <a:t>niet</a:t>
            </a:r>
            <a:r>
              <a:rPr lang="en-US" b="1" i="1" dirty="0"/>
              <a:t> in </a:t>
            </a:r>
            <a:r>
              <a:rPr lang="en-US" b="1" i="1" dirty="0" err="1"/>
              <a:t>dat</a:t>
            </a:r>
            <a:r>
              <a:rPr lang="en-US" b="1" i="1" dirty="0"/>
              <a:t> </a:t>
            </a:r>
            <a:r>
              <a:rPr lang="en-US" b="1" i="1" dirty="0" err="1"/>
              <a:t>dit</a:t>
            </a:r>
            <a:r>
              <a:rPr lang="en-US" b="1" i="1" dirty="0"/>
              <a:t> </a:t>
            </a:r>
            <a:r>
              <a:rPr lang="en-US" b="1" i="1" dirty="0" err="1"/>
              <a:t>advies</a:t>
            </a:r>
            <a:r>
              <a:rPr lang="en-US" b="1" i="1" dirty="0"/>
              <a:t> </a:t>
            </a:r>
            <a:r>
              <a:rPr lang="en-US" b="1" i="1" dirty="0" err="1"/>
              <a:t>iets</a:t>
            </a:r>
            <a:r>
              <a:rPr lang="en-US" b="1" i="1" dirty="0"/>
              <a:t> </a:t>
            </a:r>
            <a:r>
              <a:rPr lang="en-US" b="1" i="1" dirty="0" err="1"/>
              <a:t>oplost</a:t>
            </a:r>
            <a:r>
              <a:rPr lang="en-US" b="1" i="1" dirty="0"/>
              <a:t>!  </a:t>
            </a:r>
          </a:p>
        </p:txBody>
      </p:sp>
      <p:cxnSp>
        <p:nvCxnSpPr>
          <p:cNvPr id="17" name="Straight Arrow Connector 12">
            <a:extLst>
              <a:ext uri="{FF2B5EF4-FFF2-40B4-BE49-F238E27FC236}">
                <a16:creationId xmlns:a16="http://schemas.microsoft.com/office/drawing/2014/main" id="{4A6816A5-B3B3-482C-A5E4-925A6E61D0FA}"/>
              </a:ext>
            </a:extLst>
          </p:cNvPr>
          <p:cNvCxnSpPr>
            <a:cxnSpLocks/>
          </p:cNvCxnSpPr>
          <p:nvPr/>
        </p:nvCxnSpPr>
        <p:spPr>
          <a:xfrm flipH="1" flipV="1">
            <a:off x="8221304" y="2684785"/>
            <a:ext cx="993508" cy="9430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4">
            <a:extLst>
              <a:ext uri="{FF2B5EF4-FFF2-40B4-BE49-F238E27FC236}">
                <a16:creationId xmlns:a16="http://schemas.microsoft.com/office/drawing/2014/main" id="{F1CAD010-2B03-4701-A885-F243E86B7D84}"/>
              </a:ext>
            </a:extLst>
          </p:cNvPr>
          <p:cNvCxnSpPr>
            <a:cxnSpLocks/>
          </p:cNvCxnSpPr>
          <p:nvPr/>
        </p:nvCxnSpPr>
        <p:spPr>
          <a:xfrm flipH="1" flipV="1">
            <a:off x="7386803" y="2094332"/>
            <a:ext cx="1464815" cy="22445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6">
            <a:extLst>
              <a:ext uri="{FF2B5EF4-FFF2-40B4-BE49-F238E27FC236}">
                <a16:creationId xmlns:a16="http://schemas.microsoft.com/office/drawing/2014/main" id="{2FB05972-92EF-4031-A874-E922D1FFD221}"/>
              </a:ext>
            </a:extLst>
          </p:cNvPr>
          <p:cNvCxnSpPr>
            <a:cxnSpLocks/>
          </p:cNvCxnSpPr>
          <p:nvPr/>
        </p:nvCxnSpPr>
        <p:spPr>
          <a:xfrm flipH="1">
            <a:off x="6289694" y="2695824"/>
            <a:ext cx="1307226" cy="57339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1">
            <a:extLst>
              <a:ext uri="{FF2B5EF4-FFF2-40B4-BE49-F238E27FC236}">
                <a16:creationId xmlns:a16="http://schemas.microsoft.com/office/drawing/2014/main" id="{1D817224-BB2E-4191-8493-CF4CF4FB216F}"/>
              </a:ext>
            </a:extLst>
          </p:cNvPr>
          <p:cNvCxnSpPr>
            <a:cxnSpLocks/>
          </p:cNvCxnSpPr>
          <p:nvPr/>
        </p:nvCxnSpPr>
        <p:spPr>
          <a:xfrm flipH="1">
            <a:off x="3755039" y="3781685"/>
            <a:ext cx="1615736" cy="79400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2">
            <a:extLst>
              <a:ext uri="{FF2B5EF4-FFF2-40B4-BE49-F238E27FC236}">
                <a16:creationId xmlns:a16="http://schemas.microsoft.com/office/drawing/2014/main" id="{52EFCC0D-877B-4541-9F8E-1AC27386E6ED}"/>
              </a:ext>
            </a:extLst>
          </p:cNvPr>
          <p:cNvCxnSpPr>
            <a:cxnSpLocks/>
          </p:cNvCxnSpPr>
          <p:nvPr/>
        </p:nvCxnSpPr>
        <p:spPr>
          <a:xfrm flipH="1" flipV="1">
            <a:off x="2054590" y="3723699"/>
            <a:ext cx="1306044" cy="8918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7">
            <a:extLst>
              <a:ext uri="{FF2B5EF4-FFF2-40B4-BE49-F238E27FC236}">
                <a16:creationId xmlns:a16="http://schemas.microsoft.com/office/drawing/2014/main" id="{A7734B3F-1176-4F97-9810-74E3B940A368}"/>
              </a:ext>
            </a:extLst>
          </p:cNvPr>
          <p:cNvCxnSpPr>
            <a:cxnSpLocks/>
          </p:cNvCxnSpPr>
          <p:nvPr/>
        </p:nvCxnSpPr>
        <p:spPr>
          <a:xfrm flipV="1">
            <a:off x="2054590" y="2670224"/>
            <a:ext cx="1306044" cy="89507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0">
            <a:extLst>
              <a:ext uri="{FF2B5EF4-FFF2-40B4-BE49-F238E27FC236}">
                <a16:creationId xmlns:a16="http://schemas.microsoft.com/office/drawing/2014/main" id="{1CB899BD-B54C-4A01-B002-C8FFCD85E7AA}"/>
              </a:ext>
            </a:extLst>
          </p:cNvPr>
          <p:cNvCxnSpPr>
            <a:cxnSpLocks/>
          </p:cNvCxnSpPr>
          <p:nvPr/>
        </p:nvCxnSpPr>
        <p:spPr>
          <a:xfrm>
            <a:off x="3663032" y="2659697"/>
            <a:ext cx="1703407" cy="80458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32">
            <a:extLst>
              <a:ext uri="{FF2B5EF4-FFF2-40B4-BE49-F238E27FC236}">
                <a16:creationId xmlns:a16="http://schemas.microsoft.com/office/drawing/2014/main" id="{CE914AA8-BF12-4A87-9F18-9357C9841C4B}"/>
              </a:ext>
            </a:extLst>
          </p:cNvPr>
          <p:cNvCxnSpPr>
            <a:cxnSpLocks/>
          </p:cNvCxnSpPr>
          <p:nvPr/>
        </p:nvCxnSpPr>
        <p:spPr>
          <a:xfrm>
            <a:off x="6069949" y="3723699"/>
            <a:ext cx="1618688" cy="89181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47">
            <a:extLst>
              <a:ext uri="{FF2B5EF4-FFF2-40B4-BE49-F238E27FC236}">
                <a16:creationId xmlns:a16="http://schemas.microsoft.com/office/drawing/2014/main" id="{2B53E22C-5521-44EE-A30D-20918A9DABA9}"/>
              </a:ext>
            </a:extLst>
          </p:cNvPr>
          <p:cNvSpPr txBox="1"/>
          <p:nvPr/>
        </p:nvSpPr>
        <p:spPr>
          <a:xfrm>
            <a:off x="9490812" y="2394500"/>
            <a:ext cx="2675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D00AA"/>
                </a:solidFill>
              </a:rPr>
              <a:t>      </a:t>
            </a:r>
            <a:r>
              <a:rPr lang="en-US" b="1" dirty="0" err="1">
                <a:solidFill>
                  <a:srgbClr val="DD00AA"/>
                </a:solidFill>
              </a:rPr>
              <a:t>Oppervlaktestructuur</a:t>
            </a:r>
            <a:r>
              <a:rPr lang="en-US" dirty="0">
                <a:solidFill>
                  <a:srgbClr val="DD00AA"/>
                </a:solidFill>
              </a:rPr>
              <a:t> </a:t>
            </a:r>
          </a:p>
        </p:txBody>
      </p:sp>
      <p:sp>
        <p:nvSpPr>
          <p:cNvPr id="26" name="TextBox 48">
            <a:extLst>
              <a:ext uri="{FF2B5EF4-FFF2-40B4-BE49-F238E27FC236}">
                <a16:creationId xmlns:a16="http://schemas.microsoft.com/office/drawing/2014/main" id="{DF6D6E26-EEB6-4BC3-BB99-80DABB094C5B}"/>
              </a:ext>
            </a:extLst>
          </p:cNvPr>
          <p:cNvSpPr txBox="1"/>
          <p:nvPr/>
        </p:nvSpPr>
        <p:spPr>
          <a:xfrm>
            <a:off x="9926442" y="3984940"/>
            <a:ext cx="226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D00AA"/>
                </a:solidFill>
              </a:rPr>
              <a:t>   </a:t>
            </a:r>
            <a:r>
              <a:rPr lang="en-US" b="1" dirty="0" err="1">
                <a:solidFill>
                  <a:srgbClr val="DD00AA"/>
                </a:solidFill>
              </a:rPr>
              <a:t>Dieptestructuur</a:t>
            </a:r>
            <a:r>
              <a:rPr lang="en-US" dirty="0">
                <a:solidFill>
                  <a:srgbClr val="DD00AA"/>
                </a:solidFill>
              </a:rPr>
              <a:t> </a:t>
            </a:r>
          </a:p>
        </p:txBody>
      </p:sp>
      <p:sp>
        <p:nvSpPr>
          <p:cNvPr id="27" name="Arrow: Down 49">
            <a:extLst>
              <a:ext uri="{FF2B5EF4-FFF2-40B4-BE49-F238E27FC236}">
                <a16:creationId xmlns:a16="http://schemas.microsoft.com/office/drawing/2014/main" id="{76BAEA94-E09A-4CCE-AC2D-46E64DFFD263}"/>
              </a:ext>
            </a:extLst>
          </p:cNvPr>
          <p:cNvSpPr/>
          <p:nvPr/>
        </p:nvSpPr>
        <p:spPr>
          <a:xfrm>
            <a:off x="10024962" y="4079466"/>
            <a:ext cx="120692" cy="1984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Up 50">
            <a:extLst>
              <a:ext uri="{FF2B5EF4-FFF2-40B4-BE49-F238E27FC236}">
                <a16:creationId xmlns:a16="http://schemas.microsoft.com/office/drawing/2014/main" id="{84109128-F083-4442-9A24-2FE21FCFB922}"/>
              </a:ext>
            </a:extLst>
          </p:cNvPr>
          <p:cNvSpPr/>
          <p:nvPr/>
        </p:nvSpPr>
        <p:spPr>
          <a:xfrm>
            <a:off x="9717327" y="2471663"/>
            <a:ext cx="128591" cy="2067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52">
            <a:extLst>
              <a:ext uri="{FF2B5EF4-FFF2-40B4-BE49-F238E27FC236}">
                <a16:creationId xmlns:a16="http://schemas.microsoft.com/office/drawing/2014/main" id="{FAE113B1-3A5D-44EA-BFAD-D45AFA3D0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8704" y="5145894"/>
            <a:ext cx="2716455" cy="1570072"/>
          </a:xfrm>
          <a:prstGeom prst="rect">
            <a:avLst/>
          </a:prstGeom>
        </p:spPr>
      </p:pic>
      <p:pic>
        <p:nvPicPr>
          <p:cNvPr id="30" name="Picture 55">
            <a:extLst>
              <a:ext uri="{FF2B5EF4-FFF2-40B4-BE49-F238E27FC236}">
                <a16:creationId xmlns:a16="http://schemas.microsoft.com/office/drawing/2014/main" id="{64793E28-9962-4701-BCC9-8F0CE7D81B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857" y="4876222"/>
            <a:ext cx="2151680" cy="300978"/>
          </a:xfrm>
          <a:prstGeom prst="rect">
            <a:avLst/>
          </a:prstGeom>
        </p:spPr>
      </p:pic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575E3D94-AB2F-4D59-AFBE-33CFF99A6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273" y="5149756"/>
            <a:ext cx="1615736" cy="15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74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TO: complementaire actietendens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E6E6E851-D3FF-4336-8C6B-1B81E45E6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4714" y="1318044"/>
            <a:ext cx="5762625" cy="5399227"/>
          </a:xfrm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399CBAD5-C129-49D1-940B-5E4BB71881FB}"/>
              </a:ext>
            </a:extLst>
          </p:cNvPr>
          <p:cNvSpPr/>
          <p:nvPr/>
        </p:nvSpPr>
        <p:spPr>
          <a:xfrm>
            <a:off x="8652855" y="3827140"/>
            <a:ext cx="1770331" cy="355107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SAMEN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SAMEN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0E1D139B-4B49-4DFC-AF95-274A051B94ED}"/>
              </a:ext>
            </a:extLst>
          </p:cNvPr>
          <p:cNvSpPr/>
          <p:nvPr/>
        </p:nvSpPr>
        <p:spPr>
          <a:xfrm>
            <a:off x="8479777" y="2634538"/>
            <a:ext cx="3087828" cy="355107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BOVEN-SAMEN </a:t>
            </a:r>
            <a:r>
              <a:rPr lang="en-US" sz="1600" dirty="0">
                <a:sym typeface="Wingdings" panose="05000000000000000000" pitchFamily="2" charset="2"/>
              </a:rPr>
              <a:t> ONDER-SAMEN</a:t>
            </a:r>
            <a:endParaRPr lang="en-US" sz="1600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DE5C04D9-A9F1-45D9-863F-506FDEEBD878}"/>
              </a:ext>
            </a:extLst>
          </p:cNvPr>
          <p:cNvSpPr/>
          <p:nvPr/>
        </p:nvSpPr>
        <p:spPr>
          <a:xfrm>
            <a:off x="8652855" y="4989878"/>
            <a:ext cx="3386067" cy="355107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ONDER-SAMEN </a:t>
            </a:r>
            <a:r>
              <a:rPr lang="en-US" sz="1600" dirty="0">
                <a:sym typeface="Wingdings" panose="05000000000000000000" pitchFamily="2" charset="2"/>
              </a:rPr>
              <a:t> BOVEN-SAMEN</a:t>
            </a:r>
            <a:endParaRPr lang="en-US" sz="1600" dirty="0"/>
          </a:p>
        </p:txBody>
      </p:sp>
      <p:sp>
        <p:nvSpPr>
          <p:cNvPr id="13" name="Rectangle 18">
            <a:extLst>
              <a:ext uri="{FF2B5EF4-FFF2-40B4-BE49-F238E27FC236}">
                <a16:creationId xmlns:a16="http://schemas.microsoft.com/office/drawing/2014/main" id="{129358FF-FD4E-4358-859E-0BB43A6F6702}"/>
              </a:ext>
            </a:extLst>
          </p:cNvPr>
          <p:cNvSpPr/>
          <p:nvPr/>
        </p:nvSpPr>
        <p:spPr>
          <a:xfrm>
            <a:off x="160340" y="2747086"/>
            <a:ext cx="3087828" cy="355107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BOVEN-TEGEN </a:t>
            </a:r>
            <a:r>
              <a:rPr lang="en-US" sz="1600" dirty="0">
                <a:sym typeface="Wingdings" panose="05000000000000000000" pitchFamily="2" charset="2"/>
              </a:rPr>
              <a:t> ONDER-TEGEN</a:t>
            </a:r>
            <a:endParaRPr lang="en-US" sz="1600" dirty="0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A1FE65E6-830D-4526-9744-757BE867F553}"/>
              </a:ext>
            </a:extLst>
          </p:cNvPr>
          <p:cNvSpPr/>
          <p:nvPr/>
        </p:nvSpPr>
        <p:spPr>
          <a:xfrm>
            <a:off x="55217" y="4812324"/>
            <a:ext cx="3087828" cy="355107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ONDER-TEGEN </a:t>
            </a:r>
            <a:r>
              <a:rPr lang="en-US" sz="1600" dirty="0">
                <a:sym typeface="Wingdings" panose="05000000000000000000" pitchFamily="2" charset="2"/>
              </a:rPr>
              <a:t> BOVEN-TEGEN</a:t>
            </a:r>
            <a:endParaRPr lang="en-US" sz="1600" dirty="0"/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C694F5F7-0EC1-475A-959E-1F17AFD7E02C}"/>
              </a:ext>
            </a:extLst>
          </p:cNvPr>
          <p:cNvSpPr/>
          <p:nvPr/>
        </p:nvSpPr>
        <p:spPr>
          <a:xfrm>
            <a:off x="1308909" y="3840103"/>
            <a:ext cx="1770331" cy="355107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TEGEN </a:t>
            </a:r>
            <a:r>
              <a:rPr lang="en-US" sz="1600" dirty="0">
                <a:sym typeface="Wingdings" panose="05000000000000000000" pitchFamily="2" charset="2"/>
              </a:rPr>
              <a:t> TEG</a:t>
            </a:r>
            <a:r>
              <a:rPr lang="en-US" sz="1600" dirty="0"/>
              <a:t>EN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:a16="http://schemas.microsoft.com/office/drawing/2014/main" id="{BD9D6A92-EDD7-4595-ACDB-8B1AFDC0DA91}"/>
              </a:ext>
            </a:extLst>
          </p:cNvPr>
          <p:cNvSpPr/>
          <p:nvPr/>
        </p:nvSpPr>
        <p:spPr>
          <a:xfrm>
            <a:off x="7221408" y="6147514"/>
            <a:ext cx="1945878" cy="355107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ym typeface="Wingdings" panose="05000000000000000000" pitchFamily="2" charset="2"/>
              </a:rPr>
              <a:t>ONDER  BOVEN</a:t>
            </a:r>
            <a:endParaRPr lang="en-US" dirty="0"/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17AD73AF-6D9F-4B3B-A654-E31D2F1D46FE}"/>
              </a:ext>
            </a:extLst>
          </p:cNvPr>
          <p:cNvSpPr/>
          <p:nvPr/>
        </p:nvSpPr>
        <p:spPr>
          <a:xfrm>
            <a:off x="2859532" y="2164465"/>
            <a:ext cx="1945878" cy="355107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ym typeface="Wingdings" panose="05000000000000000000" pitchFamily="2" charset="2"/>
              </a:rPr>
              <a:t>BOVEN ONDER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8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BBB-C-profielen: Goed lopend vs. Stagnerend 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9815042-CBC7-4B19-A7B9-6DF0DC232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8713" y="1837492"/>
            <a:ext cx="4442001" cy="486517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C136BA7A-FCFE-4192-A96D-121C03A2E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600" y="1953423"/>
            <a:ext cx="5024283" cy="4633311"/>
          </a:xfrm>
          <a:prstGeom prst="rect">
            <a:avLst/>
          </a:prstGeom>
        </p:spPr>
      </p:pic>
      <p:sp>
        <p:nvSpPr>
          <p:cNvPr id="11" name="Arrow: Left 5">
            <a:extLst>
              <a:ext uri="{FF2B5EF4-FFF2-40B4-BE49-F238E27FC236}">
                <a16:creationId xmlns:a16="http://schemas.microsoft.com/office/drawing/2014/main" id="{F240AA1D-D920-4A1C-9484-A12A37C3177F}"/>
              </a:ext>
            </a:extLst>
          </p:cNvPr>
          <p:cNvSpPr/>
          <p:nvPr/>
        </p:nvSpPr>
        <p:spPr>
          <a:xfrm>
            <a:off x="4921671" y="2618913"/>
            <a:ext cx="2348658" cy="1109839"/>
          </a:xfrm>
          <a:prstGeom prst="leftArrow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lopend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Doorgaans</a:t>
            </a:r>
            <a:r>
              <a:rPr lang="en-US" dirty="0"/>
              <a:t>: SAMEN</a:t>
            </a:r>
          </a:p>
        </p:txBody>
      </p:sp>
      <p:sp>
        <p:nvSpPr>
          <p:cNvPr id="12" name="Arrow: Right 6">
            <a:extLst>
              <a:ext uri="{FF2B5EF4-FFF2-40B4-BE49-F238E27FC236}">
                <a16:creationId xmlns:a16="http://schemas.microsoft.com/office/drawing/2014/main" id="{B77EF3EB-3C01-4A21-952B-EFC077EC064E}"/>
              </a:ext>
            </a:extLst>
          </p:cNvPr>
          <p:cNvSpPr/>
          <p:nvPr/>
        </p:nvSpPr>
        <p:spPr>
          <a:xfrm>
            <a:off x="5012872" y="4811698"/>
            <a:ext cx="2416628" cy="1221710"/>
          </a:xfrm>
          <a:prstGeom prst="rightArrow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lopend</a:t>
            </a:r>
            <a:r>
              <a:rPr lang="en-US" dirty="0"/>
              <a:t>:</a:t>
            </a:r>
          </a:p>
          <a:p>
            <a:pPr algn="ctr"/>
            <a:r>
              <a:rPr lang="en-US" dirty="0" err="1"/>
              <a:t>Doorgaans</a:t>
            </a:r>
            <a:r>
              <a:rPr lang="en-US" dirty="0"/>
              <a:t> TEGEN</a:t>
            </a:r>
          </a:p>
        </p:txBody>
      </p:sp>
    </p:spTree>
    <p:extLst>
      <p:ext uri="{BB962C8B-B14F-4D97-AF65-F5344CB8AC3E}">
        <p14:creationId xmlns:p14="http://schemas.microsoft.com/office/powerpoint/2010/main" val="12966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Dataverzameling: simpel en patiëntvriendelijk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2E35752-E648-43DA-BD6C-48F5FF94B2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283256"/>
              </p:ext>
            </p:extLst>
          </p:nvPr>
        </p:nvGraphicFramePr>
        <p:xfrm>
          <a:off x="1870227" y="2079613"/>
          <a:ext cx="197972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22">
                  <a:extLst>
                    <a:ext uri="{9D8B030D-6E8A-4147-A177-3AD203B41FA5}">
                      <a16:colId xmlns:a16="http://schemas.microsoft.com/office/drawing/2014/main" val="3679375797"/>
                    </a:ext>
                  </a:extLst>
                </a:gridCol>
              </a:tblGrid>
              <a:tr h="1171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Therapeut</a:t>
                      </a:r>
                      <a:r>
                        <a:rPr lang="en-US" sz="2400" b="1" dirty="0"/>
                        <a:t> 1:</a:t>
                      </a:r>
                    </a:p>
                    <a:p>
                      <a:pPr algn="ctr"/>
                      <a:r>
                        <a:rPr lang="en-US" sz="2400" b="1" dirty="0" err="1"/>
                        <a:t>vult</a:t>
                      </a:r>
                      <a:r>
                        <a:rPr lang="en-US" sz="2400" b="1" dirty="0"/>
                        <a:t> BBB-C in over:</a:t>
                      </a:r>
                    </a:p>
                  </a:txBody>
                  <a:tcPr>
                    <a:solidFill>
                      <a:srgbClr val="426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7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4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37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5757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CAD7CDA6-C244-40DA-8AF9-73FECED17C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3513684"/>
              </p:ext>
            </p:extLst>
          </p:nvPr>
        </p:nvGraphicFramePr>
        <p:xfrm>
          <a:off x="8015054" y="2072974"/>
          <a:ext cx="197972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22">
                  <a:extLst>
                    <a:ext uri="{9D8B030D-6E8A-4147-A177-3AD203B41FA5}">
                      <a16:colId xmlns:a16="http://schemas.microsoft.com/office/drawing/2014/main" val="3679375797"/>
                    </a:ext>
                  </a:extLst>
                </a:gridCol>
              </a:tblGrid>
              <a:tr h="11718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Therapeut</a:t>
                      </a:r>
                      <a:r>
                        <a:rPr lang="en-US" sz="2400" b="1" dirty="0"/>
                        <a:t> 2:</a:t>
                      </a:r>
                    </a:p>
                    <a:p>
                      <a:pPr algn="ctr"/>
                      <a:r>
                        <a:rPr lang="en-US" sz="2400" b="1" dirty="0" err="1"/>
                        <a:t>vult</a:t>
                      </a:r>
                      <a:r>
                        <a:rPr lang="en-US" sz="2400" b="1" dirty="0"/>
                        <a:t> BBB-C in over:</a:t>
                      </a:r>
                    </a:p>
                  </a:txBody>
                  <a:tcPr>
                    <a:solidFill>
                      <a:srgbClr val="426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7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4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37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Groepslid</a:t>
                      </a:r>
                      <a:r>
                        <a:rPr lang="en-US" sz="2400" b="1" dirty="0"/>
                        <a:t>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57571"/>
                  </a:ext>
                </a:extLst>
              </a:tr>
            </a:tbl>
          </a:graphicData>
        </a:graphic>
      </p:graphicFrame>
      <p:sp>
        <p:nvSpPr>
          <p:cNvPr id="11" name="Oval 2">
            <a:extLst>
              <a:ext uri="{FF2B5EF4-FFF2-40B4-BE49-F238E27FC236}">
                <a16:creationId xmlns:a16="http://schemas.microsoft.com/office/drawing/2014/main" id="{11BB91AF-B210-4B1B-B6C2-0972A0B3232B}"/>
              </a:ext>
            </a:extLst>
          </p:cNvPr>
          <p:cNvSpPr/>
          <p:nvPr/>
        </p:nvSpPr>
        <p:spPr>
          <a:xfrm>
            <a:off x="3974975" y="2740689"/>
            <a:ext cx="3915053" cy="3752186"/>
          </a:xfrm>
          <a:prstGeom prst="ellipse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ICC</a:t>
            </a:r>
            <a:r>
              <a:rPr lang="en-US" sz="2800" b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/>
              <a:t>BOVEN (D)</a:t>
            </a:r>
          </a:p>
          <a:p>
            <a:pPr algn="ctr"/>
            <a:r>
              <a:rPr lang="en-US" dirty="0"/>
              <a:t>BOVEN-TEGEN (HD)</a:t>
            </a:r>
          </a:p>
          <a:p>
            <a:pPr algn="ctr"/>
            <a:r>
              <a:rPr lang="en-US" dirty="0"/>
              <a:t>TEGEN (H)</a:t>
            </a:r>
          </a:p>
          <a:p>
            <a:pPr algn="ctr"/>
            <a:r>
              <a:rPr lang="en-US" dirty="0"/>
              <a:t>ONDER-TEGEN (HS)</a:t>
            </a:r>
          </a:p>
          <a:p>
            <a:pPr algn="ctr"/>
            <a:r>
              <a:rPr lang="en-US" dirty="0"/>
              <a:t>ONDER (S)</a:t>
            </a:r>
          </a:p>
          <a:p>
            <a:pPr algn="ctr"/>
            <a:r>
              <a:rPr lang="en-US" dirty="0"/>
              <a:t>ONDER-SAMEN (FS)</a:t>
            </a:r>
          </a:p>
          <a:p>
            <a:pPr algn="ctr"/>
            <a:r>
              <a:rPr lang="en-US" dirty="0"/>
              <a:t>SAMEN (F)</a:t>
            </a:r>
          </a:p>
          <a:p>
            <a:pPr algn="ctr"/>
            <a:r>
              <a:rPr lang="en-US" dirty="0"/>
              <a:t>BOVEN-SAMEN (FD)</a:t>
            </a:r>
          </a:p>
          <a:p>
            <a:pPr algn="ctr"/>
            <a:r>
              <a:rPr lang="en-US" dirty="0"/>
              <a:t>VERBONDENHEID (AFF)</a:t>
            </a:r>
          </a:p>
          <a:p>
            <a:pPr algn="ctr"/>
            <a:r>
              <a:rPr lang="en-US" dirty="0"/>
              <a:t>AUTONOMIE (CON)   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5F201AF-FDA4-4AB8-B97A-0886874AE9C4}"/>
              </a:ext>
            </a:extLst>
          </p:cNvPr>
          <p:cNvSpPr/>
          <p:nvPr/>
        </p:nvSpPr>
        <p:spPr>
          <a:xfrm>
            <a:off x="4074850" y="1690689"/>
            <a:ext cx="3815178" cy="945980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Samenhang</a:t>
            </a:r>
            <a:r>
              <a:rPr lang="en-US" sz="2800" b="1" dirty="0"/>
              <a:t> (ICC) </a:t>
            </a:r>
          </a:p>
          <a:p>
            <a:pPr algn="ctr"/>
            <a:r>
              <a:rPr lang="en-US" sz="2800" b="1" dirty="0"/>
              <a:t>BBB-C scores 1 en 2</a:t>
            </a:r>
          </a:p>
        </p:txBody>
      </p:sp>
    </p:spTree>
    <p:extLst>
      <p:ext uri="{BB962C8B-B14F-4D97-AF65-F5344CB8AC3E}">
        <p14:creationId xmlns:p14="http://schemas.microsoft.com/office/powerpoint/2010/main" val="288819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Methodologische uitdagingen 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A19B730-D779-48A9-B298-02F06C3A8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1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DD00AA"/>
                </a:solidFill>
              </a:rPr>
              <a:t>Samenhang</a:t>
            </a:r>
            <a:r>
              <a:rPr lang="en-US" b="1" dirty="0">
                <a:solidFill>
                  <a:srgbClr val="DD00AA"/>
                </a:solidFill>
              </a:rPr>
              <a:t> (</a:t>
            </a:r>
            <a:r>
              <a:rPr lang="en-US" b="1" dirty="0" err="1">
                <a:solidFill>
                  <a:srgbClr val="DD00AA"/>
                </a:solidFill>
              </a:rPr>
              <a:t>generaliseerbaarheid</a:t>
            </a:r>
            <a:r>
              <a:rPr lang="en-US" b="1" dirty="0">
                <a:solidFill>
                  <a:srgbClr val="DD00AA"/>
                </a:solidFill>
              </a:rPr>
              <a:t>) </a:t>
            </a:r>
            <a:r>
              <a:rPr lang="en-US" b="1" dirty="0" err="1">
                <a:solidFill>
                  <a:srgbClr val="DD00AA"/>
                </a:solidFill>
              </a:rPr>
              <a:t>afhankelijk</a:t>
            </a:r>
            <a:r>
              <a:rPr lang="en-US" b="1" dirty="0">
                <a:solidFill>
                  <a:srgbClr val="DD00AA"/>
                </a:solidFill>
              </a:rPr>
              <a:t> van:</a:t>
            </a:r>
          </a:p>
          <a:p>
            <a:endParaRPr lang="en-US" dirty="0">
              <a:solidFill>
                <a:srgbClr val="4267B8"/>
              </a:solidFill>
            </a:endParaRPr>
          </a:p>
          <a:p>
            <a:r>
              <a:rPr lang="en-US" sz="2600" dirty="0" err="1"/>
              <a:t>introspectieve</a:t>
            </a:r>
            <a:r>
              <a:rPr lang="en-US" sz="2600" dirty="0"/>
              <a:t> </a:t>
            </a:r>
            <a:r>
              <a:rPr lang="en-US" sz="2600" dirty="0" err="1"/>
              <a:t>capaciteiten</a:t>
            </a:r>
            <a:r>
              <a:rPr lang="en-US" sz="2600" dirty="0"/>
              <a:t> </a:t>
            </a:r>
            <a:r>
              <a:rPr lang="en-US" sz="2600" dirty="0" err="1"/>
              <a:t>beoordelaar</a:t>
            </a:r>
            <a:r>
              <a:rPr lang="en-US" sz="2600" dirty="0"/>
              <a:t>(s)</a:t>
            </a:r>
          </a:p>
          <a:p>
            <a:r>
              <a:rPr lang="en-US" sz="2600" dirty="0" err="1"/>
              <a:t>ervaring</a:t>
            </a:r>
            <a:r>
              <a:rPr lang="en-US" sz="2600" dirty="0"/>
              <a:t> met instrument </a:t>
            </a:r>
          </a:p>
          <a:p>
            <a:r>
              <a:rPr lang="en-US" sz="2600" dirty="0" err="1"/>
              <a:t>aantal</a:t>
            </a:r>
            <a:r>
              <a:rPr lang="en-US" sz="2600" dirty="0"/>
              <a:t> </a:t>
            </a:r>
            <a:r>
              <a:rPr lang="en-US" sz="2600" dirty="0" err="1"/>
              <a:t>beoordelaars</a:t>
            </a:r>
            <a:r>
              <a:rPr lang="en-US" sz="2600" dirty="0"/>
              <a:t> per </a:t>
            </a:r>
            <a:r>
              <a:rPr lang="en-US" sz="2600" dirty="0" err="1"/>
              <a:t>patiënt</a:t>
            </a:r>
            <a:r>
              <a:rPr lang="en-US" sz="2600" dirty="0"/>
              <a:t> (hoe </a:t>
            </a:r>
            <a:r>
              <a:rPr lang="en-US" sz="2600" dirty="0" err="1"/>
              <a:t>meer</a:t>
            </a:r>
            <a:r>
              <a:rPr lang="en-US" sz="2600" dirty="0"/>
              <a:t>, des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betrouwbaarder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variatie</a:t>
            </a:r>
            <a:r>
              <a:rPr lang="en-US" sz="2600" dirty="0"/>
              <a:t> </a:t>
            </a:r>
            <a:r>
              <a:rPr lang="en-US" sz="2600" dirty="0" err="1"/>
              <a:t>tussen</a:t>
            </a:r>
            <a:r>
              <a:rPr lang="en-US" sz="2600" dirty="0"/>
              <a:t> </a:t>
            </a:r>
            <a:r>
              <a:rPr lang="en-US" sz="2600" dirty="0" err="1"/>
              <a:t>patiënten</a:t>
            </a:r>
            <a:r>
              <a:rPr lang="en-US" sz="2600" dirty="0"/>
              <a:t> (hoe </a:t>
            </a:r>
            <a:r>
              <a:rPr lang="en-US" sz="2600" dirty="0" err="1"/>
              <a:t>meer</a:t>
            </a:r>
            <a:r>
              <a:rPr lang="en-US" sz="2600" dirty="0"/>
              <a:t> </a:t>
            </a:r>
            <a:r>
              <a:rPr lang="en-US" sz="2600" dirty="0" err="1"/>
              <a:t>verschillend</a:t>
            </a:r>
            <a:r>
              <a:rPr lang="en-US" sz="2600" dirty="0"/>
              <a:t>, des </a:t>
            </a:r>
            <a:r>
              <a:rPr lang="en-US" sz="2600" dirty="0" err="1"/>
              <a:t>te</a:t>
            </a:r>
            <a:r>
              <a:rPr lang="en-US" sz="2600" dirty="0"/>
              <a:t> minder </a:t>
            </a:r>
            <a:r>
              <a:rPr lang="en-US" sz="2600" dirty="0" err="1"/>
              <a:t>foutenvariantie</a:t>
            </a:r>
            <a:r>
              <a:rPr lang="en-US" sz="2600" dirty="0"/>
              <a:t>)</a:t>
            </a:r>
          </a:p>
          <a:p>
            <a:r>
              <a:rPr lang="en-US" sz="2600" dirty="0" err="1"/>
              <a:t>aantal</a:t>
            </a:r>
            <a:r>
              <a:rPr lang="en-US" sz="2600" dirty="0"/>
              <a:t> </a:t>
            </a:r>
            <a:r>
              <a:rPr lang="en-US" sz="2600" dirty="0" err="1"/>
              <a:t>beoordeelde</a:t>
            </a:r>
            <a:r>
              <a:rPr lang="en-US" sz="2600" dirty="0"/>
              <a:t> </a:t>
            </a:r>
            <a:r>
              <a:rPr lang="en-US" sz="2600" dirty="0" err="1"/>
              <a:t>patiënten</a:t>
            </a:r>
            <a:r>
              <a:rPr lang="en-US" sz="2600" dirty="0"/>
              <a:t> per </a:t>
            </a:r>
            <a:r>
              <a:rPr lang="en-US" sz="2600" dirty="0" err="1"/>
              <a:t>beoordelaar</a:t>
            </a:r>
            <a:r>
              <a:rPr lang="en-US" sz="2600" dirty="0"/>
              <a:t> (hoe </a:t>
            </a:r>
            <a:r>
              <a:rPr lang="en-US" sz="2600" dirty="0" err="1"/>
              <a:t>meer</a:t>
            </a:r>
            <a:r>
              <a:rPr lang="en-US" sz="2600" dirty="0"/>
              <a:t>, des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betrouwbaarder</a:t>
            </a:r>
            <a:r>
              <a:rPr lang="en-US" sz="2600" dirty="0"/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14427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Veel psychometrisch onderzoek naar BBB-C (= Nederlandse IMI-C)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47518883-3C27-4749-8B45-D8059C90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9" y="2268812"/>
            <a:ext cx="5824358" cy="1169664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93C59FC3-D4D1-4620-960E-C62D938B8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541" y="5667286"/>
            <a:ext cx="6225123" cy="1160778"/>
          </a:xfrm>
          <a:prstGeom prst="rect">
            <a:avLst/>
          </a:prstGeom>
        </p:spPr>
      </p:pic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DB56CDC4-8D02-4451-9DDA-4E5F49114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376944" y="3636253"/>
            <a:ext cx="6815056" cy="2008449"/>
          </a:xfrm>
          <a:prstGeom prst="rect">
            <a:avLst/>
          </a:prstGeom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4340BE1C-C89F-4C2D-99F6-7C712E45F9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540" y="2130641"/>
            <a:ext cx="6225123" cy="149997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2B8E994-A232-4A50-84B7-BD4CE80B5A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116" y="2969191"/>
            <a:ext cx="4762500" cy="228600"/>
          </a:xfrm>
          <a:prstGeom prst="rect">
            <a:avLst/>
          </a:prstGeom>
        </p:spPr>
      </p:pic>
      <p:sp>
        <p:nvSpPr>
          <p:cNvPr id="14" name="Oval 5">
            <a:extLst>
              <a:ext uri="{FF2B5EF4-FFF2-40B4-BE49-F238E27FC236}">
                <a16:creationId xmlns:a16="http://schemas.microsoft.com/office/drawing/2014/main" id="{26F40FCF-9F70-415E-BCFC-F4742BB4E1DA}"/>
              </a:ext>
            </a:extLst>
          </p:cNvPr>
          <p:cNvSpPr/>
          <p:nvPr/>
        </p:nvSpPr>
        <p:spPr>
          <a:xfrm>
            <a:off x="4870594" y="2881872"/>
            <a:ext cx="447858" cy="350170"/>
          </a:xfrm>
          <a:prstGeom prst="ellipse">
            <a:avLst/>
          </a:prstGeom>
          <a:noFill/>
          <a:ln w="28575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4707D039-8A90-4C15-9B2D-F655D744700D}"/>
              </a:ext>
            </a:extLst>
          </p:cNvPr>
          <p:cNvSpPr/>
          <p:nvPr/>
        </p:nvSpPr>
        <p:spPr>
          <a:xfrm>
            <a:off x="7249303" y="3630337"/>
            <a:ext cx="447858" cy="350170"/>
          </a:xfrm>
          <a:prstGeom prst="ellipse">
            <a:avLst/>
          </a:prstGeom>
          <a:noFill/>
          <a:ln w="28575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A7F6B69F-09A7-43E4-8F03-6133E40A4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0697" y="5525119"/>
            <a:ext cx="6580997" cy="1326965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74E4357E-54DD-4CF5-ACC7-6FD5B9C75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571" y="2122625"/>
            <a:ext cx="6225123" cy="1499979"/>
          </a:xfrm>
          <a:prstGeom prst="rect">
            <a:avLst/>
          </a:prstGeom>
        </p:spPr>
      </p:pic>
      <p:sp>
        <p:nvSpPr>
          <p:cNvPr id="18" name="Oval 23">
            <a:extLst>
              <a:ext uri="{FF2B5EF4-FFF2-40B4-BE49-F238E27FC236}">
                <a16:creationId xmlns:a16="http://schemas.microsoft.com/office/drawing/2014/main" id="{C0341D90-2E6E-4C9C-BEEF-E014903F7080}"/>
              </a:ext>
            </a:extLst>
          </p:cNvPr>
          <p:cNvSpPr/>
          <p:nvPr/>
        </p:nvSpPr>
        <p:spPr>
          <a:xfrm>
            <a:off x="7663859" y="5406227"/>
            <a:ext cx="447858" cy="350170"/>
          </a:xfrm>
          <a:prstGeom prst="ellipse">
            <a:avLst/>
          </a:prstGeom>
          <a:noFill/>
          <a:ln w="28575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24">
            <a:extLst>
              <a:ext uri="{FF2B5EF4-FFF2-40B4-BE49-F238E27FC236}">
                <a16:creationId xmlns:a16="http://schemas.microsoft.com/office/drawing/2014/main" id="{E1A0E7A4-FE8F-477B-8A1C-326F8170ABAB}"/>
              </a:ext>
            </a:extLst>
          </p:cNvPr>
          <p:cNvSpPr/>
          <p:nvPr/>
        </p:nvSpPr>
        <p:spPr>
          <a:xfrm>
            <a:off x="7473232" y="1999499"/>
            <a:ext cx="447858" cy="350170"/>
          </a:xfrm>
          <a:prstGeom prst="ellipse">
            <a:avLst/>
          </a:prstGeom>
          <a:noFill/>
          <a:ln w="28575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5">
            <a:extLst>
              <a:ext uri="{FF2B5EF4-FFF2-40B4-BE49-F238E27FC236}">
                <a16:creationId xmlns:a16="http://schemas.microsoft.com/office/drawing/2014/main" id="{01071BD4-4BD8-479F-A209-BE7F9D906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36" y="5003453"/>
            <a:ext cx="5539207" cy="1824611"/>
          </a:xfrm>
          <a:prstGeom prst="rect">
            <a:avLst/>
          </a:prstGeom>
        </p:spPr>
      </p:pic>
      <p:sp>
        <p:nvSpPr>
          <p:cNvPr id="21" name="Oval 26">
            <a:extLst>
              <a:ext uri="{FF2B5EF4-FFF2-40B4-BE49-F238E27FC236}">
                <a16:creationId xmlns:a16="http://schemas.microsoft.com/office/drawing/2014/main" id="{1E5B113A-064C-4AD3-B48B-234A0A60D824}"/>
              </a:ext>
            </a:extLst>
          </p:cNvPr>
          <p:cNvSpPr/>
          <p:nvPr/>
        </p:nvSpPr>
        <p:spPr>
          <a:xfrm>
            <a:off x="1367997" y="5079534"/>
            <a:ext cx="447858" cy="350170"/>
          </a:xfrm>
          <a:prstGeom prst="ellipse">
            <a:avLst/>
          </a:prstGeom>
          <a:noFill/>
          <a:ln w="28575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7">
            <a:extLst>
              <a:ext uri="{FF2B5EF4-FFF2-40B4-BE49-F238E27FC236}">
                <a16:creationId xmlns:a16="http://schemas.microsoft.com/office/drawing/2014/main" id="{9EB7C5FF-FED0-4E5F-93B0-77E40C578A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82" y="3391751"/>
            <a:ext cx="5522069" cy="1626328"/>
          </a:xfrm>
          <a:prstGeom prst="rect">
            <a:avLst/>
          </a:prstGeom>
        </p:spPr>
      </p:pic>
      <p:sp>
        <p:nvSpPr>
          <p:cNvPr id="23" name="Oval 29">
            <a:extLst>
              <a:ext uri="{FF2B5EF4-FFF2-40B4-BE49-F238E27FC236}">
                <a16:creationId xmlns:a16="http://schemas.microsoft.com/office/drawing/2014/main" id="{2B8F42CD-85DF-42E1-A7C8-BBDCFCEE6E53}"/>
              </a:ext>
            </a:extLst>
          </p:cNvPr>
          <p:cNvSpPr/>
          <p:nvPr/>
        </p:nvSpPr>
        <p:spPr>
          <a:xfrm>
            <a:off x="1719725" y="3476448"/>
            <a:ext cx="544079" cy="350170"/>
          </a:xfrm>
          <a:prstGeom prst="ellipse">
            <a:avLst/>
          </a:prstGeom>
          <a:noFill/>
          <a:ln w="28575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24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TO is behoorlijk </a:t>
            </a:r>
            <a:r>
              <a:rPr lang="nl-NL" sz="3200" b="1" dirty="0" err="1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generaliseerbaar</a:t>
            </a: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 (‘objectief’)! 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24193EAB-392B-4918-812F-E2CB4D59F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1437" y="2050365"/>
            <a:ext cx="11266930" cy="4611105"/>
          </a:xfrm>
        </p:spPr>
      </p:pic>
      <p:sp>
        <p:nvSpPr>
          <p:cNvPr id="10" name="Oval 1">
            <a:extLst>
              <a:ext uri="{FF2B5EF4-FFF2-40B4-BE49-F238E27FC236}">
                <a16:creationId xmlns:a16="http://schemas.microsoft.com/office/drawing/2014/main" id="{01F693F0-E012-4E3D-98FB-05C284116DEE}"/>
              </a:ext>
            </a:extLst>
          </p:cNvPr>
          <p:cNvSpPr/>
          <p:nvPr/>
        </p:nvSpPr>
        <p:spPr>
          <a:xfrm>
            <a:off x="2664710" y="4201181"/>
            <a:ext cx="674703" cy="501589"/>
          </a:xfrm>
          <a:prstGeom prst="ellipse">
            <a:avLst/>
          </a:prstGeom>
          <a:noFill/>
          <a:ln w="38100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AA"/>
              </a:solidFill>
            </a:endParaRPr>
          </a:p>
        </p:txBody>
      </p:sp>
      <p:sp>
        <p:nvSpPr>
          <p:cNvPr id="11" name="Oval 18">
            <a:extLst>
              <a:ext uri="{FF2B5EF4-FFF2-40B4-BE49-F238E27FC236}">
                <a16:creationId xmlns:a16="http://schemas.microsoft.com/office/drawing/2014/main" id="{34F90E7E-80EF-464D-B3C0-CC2BFA525D2D}"/>
              </a:ext>
            </a:extLst>
          </p:cNvPr>
          <p:cNvSpPr/>
          <p:nvPr/>
        </p:nvSpPr>
        <p:spPr>
          <a:xfrm>
            <a:off x="3621710" y="4198109"/>
            <a:ext cx="674703" cy="501589"/>
          </a:xfrm>
          <a:prstGeom prst="ellipse">
            <a:avLst/>
          </a:prstGeom>
          <a:noFill/>
          <a:ln w="38100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AA"/>
              </a:solidFill>
            </a:endParaRPr>
          </a:p>
        </p:txBody>
      </p:sp>
      <p:sp>
        <p:nvSpPr>
          <p:cNvPr id="12" name="Oval 19">
            <a:extLst>
              <a:ext uri="{FF2B5EF4-FFF2-40B4-BE49-F238E27FC236}">
                <a16:creationId xmlns:a16="http://schemas.microsoft.com/office/drawing/2014/main" id="{3275646C-1FDB-4CEB-B451-8D2AF1F85686}"/>
              </a:ext>
            </a:extLst>
          </p:cNvPr>
          <p:cNvSpPr/>
          <p:nvPr/>
        </p:nvSpPr>
        <p:spPr>
          <a:xfrm>
            <a:off x="10341045" y="4189140"/>
            <a:ext cx="674703" cy="501589"/>
          </a:xfrm>
          <a:prstGeom prst="ellipse">
            <a:avLst/>
          </a:prstGeom>
          <a:noFill/>
          <a:ln w="38100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AA"/>
              </a:solidFill>
            </a:endParaRPr>
          </a:p>
        </p:txBody>
      </p:sp>
      <p:sp>
        <p:nvSpPr>
          <p:cNvPr id="13" name="Oval 20">
            <a:extLst>
              <a:ext uri="{FF2B5EF4-FFF2-40B4-BE49-F238E27FC236}">
                <a16:creationId xmlns:a16="http://schemas.microsoft.com/office/drawing/2014/main" id="{AB78492B-DEEF-470E-A530-5A0EE5BFE760}"/>
              </a:ext>
            </a:extLst>
          </p:cNvPr>
          <p:cNvSpPr/>
          <p:nvPr/>
        </p:nvSpPr>
        <p:spPr>
          <a:xfrm>
            <a:off x="9398662" y="4135022"/>
            <a:ext cx="674703" cy="359396"/>
          </a:xfrm>
          <a:prstGeom prst="ellipse">
            <a:avLst/>
          </a:prstGeom>
          <a:noFill/>
          <a:ln w="38100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AA"/>
              </a:solidFill>
            </a:endParaRPr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9939FA32-DBB2-4A0F-9E0D-85EFF1DBF0EE}"/>
              </a:ext>
            </a:extLst>
          </p:cNvPr>
          <p:cNvSpPr/>
          <p:nvPr/>
        </p:nvSpPr>
        <p:spPr>
          <a:xfrm>
            <a:off x="11312662" y="4135022"/>
            <a:ext cx="674703" cy="359396"/>
          </a:xfrm>
          <a:prstGeom prst="ellipse">
            <a:avLst/>
          </a:prstGeom>
          <a:noFill/>
          <a:ln w="38100">
            <a:solidFill>
              <a:srgbClr val="DD0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D00AA"/>
              </a:solidFill>
            </a:endParaRP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69C8A56F-900D-4BC0-9A82-47C440F4C854}"/>
              </a:ext>
            </a:extLst>
          </p:cNvPr>
          <p:cNvSpPr txBox="1"/>
          <p:nvPr/>
        </p:nvSpPr>
        <p:spPr>
          <a:xfrm>
            <a:off x="2099103" y="4217419"/>
            <a:ext cx="67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267B8"/>
                </a:solidFill>
              </a:rPr>
              <a:t>Online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893263FD-5959-4B5A-A4B2-4138E5439DFF}"/>
              </a:ext>
            </a:extLst>
          </p:cNvPr>
          <p:cNvSpPr txBox="1"/>
          <p:nvPr/>
        </p:nvSpPr>
        <p:spPr>
          <a:xfrm>
            <a:off x="2134980" y="4448904"/>
            <a:ext cx="67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DD00AA"/>
                </a:solidFill>
              </a:rPr>
              <a:t>Papier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BA74163F-9287-4DAF-810B-FE37E4188F7B}"/>
              </a:ext>
            </a:extLst>
          </p:cNvPr>
          <p:cNvSpPr txBox="1"/>
          <p:nvPr/>
        </p:nvSpPr>
        <p:spPr>
          <a:xfrm>
            <a:off x="9511381" y="1817900"/>
            <a:ext cx="2462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267B8"/>
                </a:solidFill>
              </a:rPr>
              <a:t>Online: N =168</a:t>
            </a:r>
          </a:p>
          <a:p>
            <a:r>
              <a:rPr lang="en-US" sz="1600" b="1" dirty="0">
                <a:solidFill>
                  <a:srgbClr val="DD00AA"/>
                </a:solidFill>
              </a:rPr>
              <a:t>Papier:  N =350</a:t>
            </a: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858DEC6-962A-48EA-8947-B5043550CCAA}"/>
              </a:ext>
            </a:extLst>
          </p:cNvPr>
          <p:cNvSpPr txBox="1"/>
          <p:nvPr/>
        </p:nvSpPr>
        <p:spPr>
          <a:xfrm>
            <a:off x="2099103" y="4677382"/>
            <a:ext cx="67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267B8"/>
                </a:solidFill>
              </a:rPr>
              <a:t>Online</a:t>
            </a:r>
          </a:p>
        </p:txBody>
      </p:sp>
      <p:sp>
        <p:nvSpPr>
          <p:cNvPr id="19" name="TextBox 25">
            <a:extLst>
              <a:ext uri="{FF2B5EF4-FFF2-40B4-BE49-F238E27FC236}">
                <a16:creationId xmlns:a16="http://schemas.microsoft.com/office/drawing/2014/main" id="{C9E35643-D339-4CD8-A26E-044B19EC1CCD}"/>
              </a:ext>
            </a:extLst>
          </p:cNvPr>
          <p:cNvSpPr txBox="1"/>
          <p:nvPr/>
        </p:nvSpPr>
        <p:spPr>
          <a:xfrm>
            <a:off x="2134980" y="3232048"/>
            <a:ext cx="67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267B8"/>
                </a:solidFill>
              </a:rPr>
              <a:t>Online</a:t>
            </a:r>
          </a:p>
        </p:txBody>
      </p:sp>
      <p:sp>
        <p:nvSpPr>
          <p:cNvPr id="20" name="TextBox 26">
            <a:extLst>
              <a:ext uri="{FF2B5EF4-FFF2-40B4-BE49-F238E27FC236}">
                <a16:creationId xmlns:a16="http://schemas.microsoft.com/office/drawing/2014/main" id="{3B2CA639-2F14-4BA7-893C-7A748ABBEAB1}"/>
              </a:ext>
            </a:extLst>
          </p:cNvPr>
          <p:cNvSpPr txBox="1"/>
          <p:nvPr/>
        </p:nvSpPr>
        <p:spPr>
          <a:xfrm>
            <a:off x="2105784" y="3477923"/>
            <a:ext cx="67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DD00AA"/>
                </a:solidFill>
              </a:rPr>
              <a:t> Papier</a:t>
            </a: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FBF9D466-E3AB-48E1-A896-EDE8EA7833F6}"/>
              </a:ext>
            </a:extLst>
          </p:cNvPr>
          <p:cNvSpPr txBox="1"/>
          <p:nvPr/>
        </p:nvSpPr>
        <p:spPr>
          <a:xfrm>
            <a:off x="2089944" y="4898044"/>
            <a:ext cx="67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DD00AA"/>
                </a:solidFill>
              </a:rPr>
              <a:t>Papier</a:t>
            </a:r>
          </a:p>
        </p:txBody>
      </p:sp>
      <p:sp>
        <p:nvSpPr>
          <p:cNvPr id="22" name="TextBox 28">
            <a:extLst>
              <a:ext uri="{FF2B5EF4-FFF2-40B4-BE49-F238E27FC236}">
                <a16:creationId xmlns:a16="http://schemas.microsoft.com/office/drawing/2014/main" id="{9628A59D-E259-4E21-849C-143E11028FBA}"/>
              </a:ext>
            </a:extLst>
          </p:cNvPr>
          <p:cNvSpPr txBox="1"/>
          <p:nvPr/>
        </p:nvSpPr>
        <p:spPr>
          <a:xfrm>
            <a:off x="2089944" y="3708935"/>
            <a:ext cx="67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4267B8"/>
                </a:solidFill>
              </a:rPr>
              <a:t> Online</a:t>
            </a:r>
          </a:p>
        </p:txBody>
      </p:sp>
      <p:sp>
        <p:nvSpPr>
          <p:cNvPr id="23" name="TextBox 29">
            <a:extLst>
              <a:ext uri="{FF2B5EF4-FFF2-40B4-BE49-F238E27FC236}">
                <a16:creationId xmlns:a16="http://schemas.microsoft.com/office/drawing/2014/main" id="{BD627DAF-0E53-4B88-87A7-3D5C731A01FC}"/>
              </a:ext>
            </a:extLst>
          </p:cNvPr>
          <p:cNvSpPr txBox="1"/>
          <p:nvPr/>
        </p:nvSpPr>
        <p:spPr>
          <a:xfrm>
            <a:off x="2074104" y="3972856"/>
            <a:ext cx="674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DD00AA"/>
                </a:solidFill>
              </a:rPr>
              <a:t> Papier</a:t>
            </a:r>
          </a:p>
        </p:txBody>
      </p:sp>
      <p:pic>
        <p:nvPicPr>
          <p:cNvPr id="24" name="Picture 7">
            <a:extLst>
              <a:ext uri="{FF2B5EF4-FFF2-40B4-BE49-F238E27FC236}">
                <a16:creationId xmlns:a16="http://schemas.microsoft.com/office/drawing/2014/main" id="{3F79203A-F117-4821-9D39-BCF284AD8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399" y="6097617"/>
            <a:ext cx="5149965" cy="726483"/>
          </a:xfrm>
          <a:prstGeom prst="rect">
            <a:avLst/>
          </a:prstGeom>
        </p:spPr>
      </p:pic>
      <p:pic>
        <p:nvPicPr>
          <p:cNvPr id="25" name="Picture 30">
            <a:extLst>
              <a:ext uri="{FF2B5EF4-FFF2-40B4-BE49-F238E27FC236}">
                <a16:creationId xmlns:a16="http://schemas.microsoft.com/office/drawing/2014/main" id="{E92FF3D3-5DBF-45C5-AC25-ACDEF6096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457" y="6175913"/>
            <a:ext cx="3486150" cy="438150"/>
          </a:xfrm>
          <a:prstGeom prst="rect">
            <a:avLst/>
          </a:prstGeom>
        </p:spPr>
      </p:pic>
      <p:pic>
        <p:nvPicPr>
          <p:cNvPr id="26" name="Picture 32">
            <a:extLst>
              <a:ext uri="{FF2B5EF4-FFF2-40B4-BE49-F238E27FC236}">
                <a16:creationId xmlns:a16="http://schemas.microsoft.com/office/drawing/2014/main" id="{A6149580-81E7-4086-949A-D6B5BFDB72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232" y="6348489"/>
            <a:ext cx="1767998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BBB-C: goede ‘fit’ </a:t>
            </a:r>
            <a:r>
              <a:rPr lang="nl-NL" sz="3200" b="1" dirty="0" err="1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circumplex</a:t>
            </a: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-structuur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8A27CF8A-D44B-458E-B102-9B717BBE6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188" y="2324612"/>
            <a:ext cx="4038033" cy="4410219"/>
          </a:xfr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ECD5C3C8-954C-406D-BD6B-2C570A82D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2391288"/>
            <a:ext cx="3787641" cy="4343543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084F5825-B2E8-42D4-81AE-D93FE2502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671" y="2324612"/>
            <a:ext cx="4287914" cy="1775829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52CF87BF-8DDB-481F-808A-1D541B9D5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2" y="4354869"/>
            <a:ext cx="4038033" cy="1690823"/>
          </a:xfrm>
          <a:prstGeom prst="rect">
            <a:avLst/>
          </a:prstGeom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3F14D82C-FC4A-4DAA-A3EB-E42E5D886CE7}"/>
              </a:ext>
            </a:extLst>
          </p:cNvPr>
          <p:cNvSpPr txBox="1"/>
          <p:nvPr/>
        </p:nvSpPr>
        <p:spPr>
          <a:xfrm>
            <a:off x="5983549" y="2485748"/>
            <a:ext cx="190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267B8"/>
                </a:solidFill>
              </a:rPr>
              <a:t>Online: N = 812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DEB3D1C5-7BB8-4714-B9EB-6739C7AD509D}"/>
              </a:ext>
            </a:extLst>
          </p:cNvPr>
          <p:cNvSpPr txBox="1"/>
          <p:nvPr/>
        </p:nvSpPr>
        <p:spPr>
          <a:xfrm>
            <a:off x="5264459" y="4545367"/>
            <a:ext cx="1935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D00AA"/>
                </a:solidFill>
              </a:rPr>
              <a:t>Papier: N = 350</a:t>
            </a:r>
          </a:p>
        </p:txBody>
      </p:sp>
    </p:spTree>
    <p:extLst>
      <p:ext uri="{BB962C8B-B14F-4D97-AF65-F5344CB8AC3E}">
        <p14:creationId xmlns:p14="http://schemas.microsoft.com/office/powerpoint/2010/main" val="28739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Overeenstemming TO cursist/therapeut met docent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782E568-5969-4EDE-AC64-5EED3FBC7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227" y="1673578"/>
            <a:ext cx="3505200" cy="50387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4CB527-A525-4CE6-A2D6-231B27730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627" y="1771768"/>
            <a:ext cx="1095375" cy="405906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CA9765DE-706E-412F-AE76-61815E0F1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991" y="1847090"/>
            <a:ext cx="5945409" cy="815147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C9730531-C59C-4A2C-9234-12635E134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3084" y="1847090"/>
            <a:ext cx="1685925" cy="1533525"/>
          </a:xfrm>
          <a:prstGeom prst="rect">
            <a:avLst/>
          </a:prstGeom>
        </p:spPr>
      </p:pic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790061D3-4A2F-4876-8FDF-4FDADFFC78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74865"/>
              </p:ext>
            </p:extLst>
          </p:nvPr>
        </p:nvGraphicFramePr>
        <p:xfrm>
          <a:off x="444516" y="3238750"/>
          <a:ext cx="197972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722">
                  <a:extLst>
                    <a:ext uri="{9D8B030D-6E8A-4147-A177-3AD203B41FA5}">
                      <a16:colId xmlns:a16="http://schemas.microsoft.com/office/drawing/2014/main" val="3679375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Docent </a:t>
                      </a:r>
                      <a:r>
                        <a:rPr lang="en-US" sz="2400" b="1" dirty="0" err="1"/>
                        <a:t>vult</a:t>
                      </a:r>
                      <a:r>
                        <a:rPr lang="en-US" sz="2400" b="1" dirty="0"/>
                        <a:t> BBB-C in over:</a:t>
                      </a:r>
                    </a:p>
                  </a:txBody>
                  <a:tcPr>
                    <a:solidFill>
                      <a:srgbClr val="426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7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4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37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57571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60722A13-B6EB-43FE-977F-F00263B4A3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064403"/>
              </p:ext>
            </p:extLst>
          </p:nvPr>
        </p:nvGraphicFramePr>
        <p:xfrm>
          <a:off x="3437879" y="3238750"/>
          <a:ext cx="2852691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691">
                  <a:extLst>
                    <a:ext uri="{9D8B030D-6E8A-4147-A177-3AD203B41FA5}">
                      <a16:colId xmlns:a16="http://schemas.microsoft.com/office/drawing/2014/main" val="3679375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</a:t>
                      </a:r>
                      <a:r>
                        <a:rPr lang="en-US" sz="2400" b="1" dirty="0" err="1"/>
                        <a:t>vult</a:t>
                      </a:r>
                      <a:r>
                        <a:rPr lang="en-US" sz="2400" b="1" dirty="0"/>
                        <a:t> BBB-C in over:</a:t>
                      </a:r>
                    </a:p>
                  </a:txBody>
                  <a:tcPr>
                    <a:solidFill>
                      <a:srgbClr val="4267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A x </a:t>
                      </a:r>
                      <a:r>
                        <a:rPr lang="en-US" sz="2400" b="1" dirty="0" err="1"/>
                        <a:t>Patiënt</a:t>
                      </a:r>
                      <a:r>
                        <a:rPr lang="en-US" sz="2400" b="1" dirty="0"/>
                        <a:t> A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8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B x </a:t>
                      </a:r>
                      <a:r>
                        <a:rPr lang="en-US" sz="2400" b="1" dirty="0" err="1"/>
                        <a:t>Patiënt</a:t>
                      </a:r>
                      <a:r>
                        <a:rPr lang="en-US" sz="2400" b="1" dirty="0"/>
                        <a:t> 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76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C x </a:t>
                      </a:r>
                      <a:r>
                        <a:rPr lang="en-US" sz="2400" b="1" dirty="0" err="1"/>
                        <a:t>Patiënt</a:t>
                      </a:r>
                      <a:r>
                        <a:rPr lang="en-US" sz="2400" b="1" dirty="0"/>
                        <a:t>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63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D x </a:t>
                      </a:r>
                      <a:r>
                        <a:rPr lang="en-US" sz="2400" b="1" dirty="0" err="1"/>
                        <a:t>Patiënt</a:t>
                      </a:r>
                      <a:r>
                        <a:rPr lang="en-US" sz="2400" b="1" dirty="0"/>
                        <a:t>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433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E x </a:t>
                      </a:r>
                      <a:r>
                        <a:rPr lang="en-US" sz="2400" b="1" dirty="0" err="1"/>
                        <a:t>Patiënt</a:t>
                      </a:r>
                      <a:r>
                        <a:rPr lang="en-US" sz="2400" b="1" dirty="0"/>
                        <a:t> 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371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Cursist</a:t>
                      </a:r>
                      <a:r>
                        <a:rPr lang="en-US" sz="2400" b="1" dirty="0"/>
                        <a:t> F x </a:t>
                      </a:r>
                      <a:r>
                        <a:rPr lang="en-US" sz="2400" b="1" dirty="0" err="1"/>
                        <a:t>Patiënt</a:t>
                      </a:r>
                      <a:r>
                        <a:rPr lang="en-US" sz="2400" b="1" dirty="0"/>
                        <a:t> 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57571"/>
                  </a:ext>
                </a:extLst>
              </a:tr>
            </a:tbl>
          </a:graphicData>
        </a:graphic>
      </p:graphicFrame>
      <p:sp>
        <p:nvSpPr>
          <p:cNvPr id="15" name="Rectangle 18">
            <a:extLst>
              <a:ext uri="{FF2B5EF4-FFF2-40B4-BE49-F238E27FC236}">
                <a16:creationId xmlns:a16="http://schemas.microsoft.com/office/drawing/2014/main" id="{1D745184-B31C-45E3-94C9-D2282E76AB5E}"/>
              </a:ext>
            </a:extLst>
          </p:cNvPr>
          <p:cNvSpPr/>
          <p:nvPr/>
        </p:nvSpPr>
        <p:spPr>
          <a:xfrm>
            <a:off x="444516" y="2423603"/>
            <a:ext cx="5846054" cy="742360"/>
          </a:xfrm>
          <a:prstGeom prst="rect">
            <a:avLst/>
          </a:prstGeom>
          <a:solidFill>
            <a:srgbClr val="4267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Samenhang</a:t>
            </a:r>
            <a:r>
              <a:rPr lang="en-US" sz="2800" b="1" dirty="0"/>
              <a:t> (ICC) </a:t>
            </a:r>
          </a:p>
          <a:p>
            <a:pPr algn="ctr"/>
            <a:r>
              <a:rPr lang="en-US" sz="2800" b="1" dirty="0"/>
              <a:t>BBB-C scores </a:t>
            </a:r>
            <a:r>
              <a:rPr lang="en-US" sz="2800" b="1" dirty="0" err="1"/>
              <a:t>cursist</a:t>
            </a:r>
            <a:r>
              <a:rPr lang="en-US" sz="2800" b="1" dirty="0"/>
              <a:t>-docent</a:t>
            </a:r>
          </a:p>
        </p:txBody>
      </p:sp>
    </p:spTree>
    <p:extLst>
      <p:ext uri="{BB962C8B-B14F-4D97-AF65-F5344CB8AC3E}">
        <p14:creationId xmlns:p14="http://schemas.microsoft.com/office/powerpoint/2010/main" val="2855404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8889" y="2121763"/>
            <a:ext cx="11801928" cy="3964736"/>
          </a:xfrm>
        </p:spPr>
        <p:txBody>
          <a:bodyPr>
            <a:normAutofit fontScale="92500"/>
          </a:bodyPr>
          <a:lstStyle/>
          <a:p>
            <a:pPr marL="266700" indent="0">
              <a:buNone/>
            </a:pPr>
            <a:endParaRPr lang="nl-NL" sz="1050" dirty="0"/>
          </a:p>
          <a:p>
            <a:pPr marL="542925" indent="-276225"/>
            <a:r>
              <a:rPr lang="nl-NL" dirty="0"/>
              <a:t>Achtergrondinformatie over patiënt én therapeut</a:t>
            </a:r>
          </a:p>
          <a:p>
            <a:pPr marL="542925" indent="-276225"/>
            <a:r>
              <a:rPr lang="nl-NL" dirty="0"/>
              <a:t>Diverse kwantitatieve proces- én effectmaten</a:t>
            </a:r>
          </a:p>
          <a:p>
            <a:pPr marL="542925" indent="-276225"/>
            <a:r>
              <a:rPr lang="nl-NL" dirty="0"/>
              <a:t>Veranderinterview: </a:t>
            </a:r>
          </a:p>
          <a:p>
            <a:pPr marL="542925" indent="-276225"/>
            <a:r>
              <a:rPr lang="nl-NL" dirty="0"/>
              <a:t>Monitoren per behandelcontact op klachten, </a:t>
            </a:r>
            <a:br>
              <a:rPr lang="nl-NL" dirty="0"/>
            </a:br>
            <a:r>
              <a:rPr lang="nl-NL" dirty="0"/>
              <a:t>symptomen, doelen</a:t>
            </a:r>
          </a:p>
          <a:p>
            <a:pPr marL="542925" indent="-276225"/>
            <a:r>
              <a:rPr lang="nl-NL" dirty="0" err="1"/>
              <a:t>Helpful</a:t>
            </a:r>
            <a:r>
              <a:rPr lang="nl-NL" dirty="0"/>
              <a:t> </a:t>
            </a:r>
            <a:r>
              <a:rPr lang="nl-NL" dirty="0" err="1"/>
              <a:t>Aspects</a:t>
            </a:r>
            <a:r>
              <a:rPr lang="nl-NL" dirty="0"/>
              <a:t> of </a:t>
            </a:r>
            <a:r>
              <a:rPr lang="nl-NL" dirty="0" err="1"/>
              <a:t>Therapy</a:t>
            </a:r>
            <a:r>
              <a:rPr lang="nl-NL" dirty="0"/>
              <a:t>: wat heeft je het meest geholpen? Wat het minst?</a:t>
            </a:r>
          </a:p>
          <a:p>
            <a:pPr marL="542925" indent="-276225"/>
            <a:r>
              <a:rPr lang="nl-NL" dirty="0"/>
              <a:t>Nauwgezette aantekeningen over behandelbeloop (eventueel video-opnames)</a:t>
            </a:r>
          </a:p>
          <a:p>
            <a:pPr marL="0" lvl="0" indent="0">
              <a:buNone/>
            </a:pPr>
            <a:endParaRPr lang="nl-NL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7DE0C-9285-48E5-872D-483E068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20266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14" y="-1414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Volkhov" panose="02000503000000020004"/>
              </a:rPr>
              <a:t>Hermeneutic Single Case Efficacy Design (HSECD)</a:t>
            </a:r>
            <a:endParaRPr lang="nl-NL" sz="3200" b="1" dirty="0">
              <a:solidFill>
                <a:schemeClr val="bg1"/>
              </a:solidFill>
              <a:latin typeface="Volkhov" panose="02000503000000020004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2A600E3-D5D1-47EC-ADDE-A92621CDB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778" y="2508424"/>
            <a:ext cx="3103133" cy="184115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8058F8BB-3088-491B-9A25-E2E16C5AF5CB}"/>
              </a:ext>
            </a:extLst>
          </p:cNvPr>
          <p:cNvSpPr/>
          <p:nvPr/>
        </p:nvSpPr>
        <p:spPr>
          <a:xfrm>
            <a:off x="328888" y="1598543"/>
            <a:ext cx="11534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0">
              <a:buNone/>
            </a:pPr>
            <a:r>
              <a:rPr lang="nl-NL" sz="2800" dirty="0"/>
              <a:t>Rijke en gevarieerde informatie over de casus en de behandeling:</a:t>
            </a:r>
          </a:p>
        </p:txBody>
      </p:sp>
    </p:spTree>
    <p:extLst>
      <p:ext uri="{BB962C8B-B14F-4D97-AF65-F5344CB8AC3E}">
        <p14:creationId xmlns:p14="http://schemas.microsoft.com/office/powerpoint/2010/main" val="17853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BBB-C: differentiatie tussen Cluster B </a:t>
            </a:r>
            <a:r>
              <a:rPr lang="nl-NL" sz="3200" b="1" dirty="0" err="1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vs</a:t>
            </a: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 Cluster C PD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CE8B7E-0B87-4848-B2C1-04AF28401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4715"/>
            <a:ext cx="10515600" cy="5125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E855F866-B886-488A-A6E6-4A908B23C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99" y="5762625"/>
            <a:ext cx="5286375" cy="922092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111715AD-94ED-453D-834C-942BF75ED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07" y="2105025"/>
            <a:ext cx="5438775" cy="365760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80E5F8C6-CB29-4DC4-9C22-3B2348366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107" y="1275434"/>
            <a:ext cx="5095875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B22689-96E5-4E9A-B40A-667B474E9C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5012" y="1849314"/>
            <a:ext cx="1962150" cy="295275"/>
          </a:xfrm>
          <a:prstGeom prst="rect">
            <a:avLst/>
          </a:prstGeom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7B1DC1E2-EAAC-4749-AAA2-7FC5169EA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5322" y="1416844"/>
            <a:ext cx="5005388" cy="962025"/>
          </a:xfrm>
          <a:prstGeom prst="rect">
            <a:avLst/>
          </a:prstGeom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id="{372483C5-D950-41C5-B178-67965154A6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7736" y="3335763"/>
            <a:ext cx="6229350" cy="3295650"/>
          </a:xfrm>
          <a:prstGeom prst="rect">
            <a:avLst/>
          </a:prstGeom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54DC849C-B302-4B23-AA25-9677EBE921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36118" y="2506740"/>
            <a:ext cx="2257425" cy="523875"/>
          </a:xfrm>
          <a:prstGeom prst="rect">
            <a:avLst/>
          </a:prstGeom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6C3FFAE2-6CF6-453E-B40B-2FC6846A08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1422" y="1826715"/>
            <a:ext cx="1164039" cy="3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09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BBB-C als uitkomstmaat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7EFB42C-8BB4-48C9-B245-AF78551D7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796" y="1938840"/>
            <a:ext cx="7656842" cy="1851926"/>
          </a:xfr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C1ADC97-ABFE-4A5B-B3C4-35BE8BA86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272" y="3885082"/>
            <a:ext cx="3831867" cy="1260791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91017530-33A6-4882-8D52-CB1A38FE16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735" y="1512336"/>
            <a:ext cx="5343525" cy="209550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9082896B-7347-4595-84D8-112484300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7778" y="1278973"/>
            <a:ext cx="1733550" cy="676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D27FC2-245B-4B43-8272-9575D862E5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7916" y="4718941"/>
            <a:ext cx="1733550" cy="552450"/>
          </a:xfrm>
          <a:prstGeom prst="rect">
            <a:avLst/>
          </a:prstGeom>
        </p:spPr>
      </p:pic>
      <p:pic>
        <p:nvPicPr>
          <p:cNvPr id="14" name="Picture 16">
            <a:extLst>
              <a:ext uri="{FF2B5EF4-FFF2-40B4-BE49-F238E27FC236}">
                <a16:creationId xmlns:a16="http://schemas.microsoft.com/office/drawing/2014/main" id="{83019A67-2FD1-4FC5-B005-A381B44FB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8658" y="5171421"/>
            <a:ext cx="4824783" cy="1619250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04280B21-4E9E-4278-8555-3B3D2D8E5F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75" y="5104660"/>
            <a:ext cx="4101483" cy="1719675"/>
          </a:xfrm>
          <a:prstGeom prst="rect">
            <a:avLst/>
          </a:prstGeom>
        </p:spPr>
      </p:pic>
      <p:pic>
        <p:nvPicPr>
          <p:cNvPr id="16" name="Picture 21">
            <a:extLst>
              <a:ext uri="{FF2B5EF4-FFF2-40B4-BE49-F238E27FC236}">
                <a16:creationId xmlns:a16="http://schemas.microsoft.com/office/drawing/2014/main" id="{506A8E85-B39F-43B5-8ED8-0802BF7934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175" y="3891990"/>
            <a:ext cx="3085104" cy="1267832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0BD4DC29-D49F-40D4-82D2-A2B34289CE8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3277" y="1287917"/>
            <a:ext cx="3998189" cy="2604073"/>
          </a:xfrm>
          <a:prstGeom prst="rect">
            <a:avLst/>
          </a:prstGeom>
        </p:spPr>
      </p:pic>
      <p:pic>
        <p:nvPicPr>
          <p:cNvPr id="18" name="Picture 24">
            <a:extLst>
              <a:ext uri="{FF2B5EF4-FFF2-40B4-BE49-F238E27FC236}">
                <a16:creationId xmlns:a16="http://schemas.microsoft.com/office/drawing/2014/main" id="{17C91114-B486-4761-BAED-9511BFEF89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1929" y="4852291"/>
            <a:ext cx="2886075" cy="285750"/>
          </a:xfrm>
          <a:prstGeom prst="rect">
            <a:avLst/>
          </a:prstGeom>
        </p:spPr>
      </p:pic>
      <p:pic>
        <p:nvPicPr>
          <p:cNvPr id="19" name="Picture 26">
            <a:extLst>
              <a:ext uri="{FF2B5EF4-FFF2-40B4-BE49-F238E27FC236}">
                <a16:creationId xmlns:a16="http://schemas.microsoft.com/office/drawing/2014/main" id="{622EA5DF-ABDE-47D2-9501-E1D17EF6F5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97547" y="4643110"/>
            <a:ext cx="28575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3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538289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Veel onderzoek naar BBB-C, maar nog weinig naar effectiviteit werken met TO in therapeutische relatie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Content Placeholder 3">
            <a:extLst>
              <a:ext uri="{FF2B5EF4-FFF2-40B4-BE49-F238E27FC236}">
                <a16:creationId xmlns:a16="http://schemas.microsoft.com/office/drawing/2014/main" id="{FC63E7B1-35A8-4CF0-909C-D54E6927A2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645" y="1614489"/>
            <a:ext cx="5505450" cy="2554288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A07E1FD5-092D-4B03-8041-58105B099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300" y="2891633"/>
            <a:ext cx="5981700" cy="3200401"/>
          </a:xfrm>
          <a:prstGeom prst="rect">
            <a:avLst/>
          </a:prstGeom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320D80D8-3948-48D1-AF7D-6B81FA23AF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6908" y="1787526"/>
            <a:ext cx="6375092" cy="2457450"/>
          </a:xfrm>
          <a:prstGeom prst="rect">
            <a:avLst/>
          </a:prstGeom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id="{6683A7A5-9868-450A-87AC-73E67CEE0F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26" y="4244977"/>
            <a:ext cx="5505450" cy="23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3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417142" y="442422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Aanbevelingen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6A013-C892-4EC0-ADD3-14F2DD464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126" y="1204387"/>
            <a:ext cx="9628573" cy="494794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100" b="1" dirty="0">
                <a:solidFill>
                  <a:srgbClr val="DD00AA"/>
                </a:solidFill>
              </a:rPr>
              <a:t>Monitor TO </a:t>
            </a:r>
            <a:r>
              <a:rPr lang="en-US" sz="4100" b="1" dirty="0" err="1">
                <a:solidFill>
                  <a:srgbClr val="DD00AA"/>
                </a:solidFill>
              </a:rPr>
              <a:t>routinematig</a:t>
            </a:r>
            <a:r>
              <a:rPr lang="en-US" sz="4100" b="1" dirty="0">
                <a:solidFill>
                  <a:srgbClr val="DD00AA"/>
                </a:solidFill>
              </a:rPr>
              <a:t>:</a:t>
            </a:r>
          </a:p>
          <a:p>
            <a:pPr marL="0" indent="0">
              <a:buNone/>
            </a:pPr>
            <a:endParaRPr lang="en-US" sz="3200" b="1" dirty="0"/>
          </a:p>
          <a:p>
            <a:pPr>
              <a:lnSpc>
                <a:spcPct val="120000"/>
              </a:lnSpc>
            </a:pPr>
            <a:r>
              <a:rPr lang="en-US" sz="3400" dirty="0"/>
              <a:t>in </a:t>
            </a:r>
            <a:r>
              <a:rPr lang="en-US" sz="3400" dirty="0" err="1"/>
              <a:t>gewone</a:t>
            </a:r>
            <a:r>
              <a:rPr lang="en-US" sz="3400" dirty="0"/>
              <a:t> </a:t>
            </a:r>
            <a:r>
              <a:rPr lang="en-US" sz="3400" dirty="0" err="1"/>
              <a:t>klinische</a:t>
            </a:r>
            <a:r>
              <a:rPr lang="en-US" sz="3400" dirty="0"/>
              <a:t> </a:t>
            </a:r>
            <a:r>
              <a:rPr lang="en-US" sz="3400" dirty="0" err="1"/>
              <a:t>behandelingen</a:t>
            </a:r>
            <a:endParaRPr lang="en-US" sz="3400" dirty="0"/>
          </a:p>
          <a:p>
            <a:pPr>
              <a:lnSpc>
                <a:spcPct val="120000"/>
              </a:lnSpc>
            </a:pPr>
            <a:r>
              <a:rPr lang="en-US" sz="3400" dirty="0"/>
              <a:t>in </a:t>
            </a:r>
            <a:r>
              <a:rPr lang="en-US" sz="3400" dirty="0" err="1"/>
              <a:t>supervisie</a:t>
            </a:r>
            <a:endParaRPr lang="en-US" sz="3400" dirty="0"/>
          </a:p>
          <a:p>
            <a:pPr>
              <a:lnSpc>
                <a:spcPct val="120000"/>
              </a:lnSpc>
            </a:pPr>
            <a:r>
              <a:rPr lang="en-US" sz="3400" dirty="0"/>
              <a:t>in </a:t>
            </a:r>
            <a:r>
              <a:rPr lang="en-US" sz="3400" dirty="0" err="1"/>
              <a:t>uitkomststudies</a:t>
            </a:r>
            <a:r>
              <a:rPr lang="en-US" sz="3400" dirty="0"/>
              <a:t>: TO (</a:t>
            </a:r>
            <a:r>
              <a:rPr lang="en-US" sz="3400" dirty="0" err="1"/>
              <a:t>weerstand</a:t>
            </a:r>
            <a:r>
              <a:rPr lang="en-US" sz="3400" dirty="0"/>
              <a:t>) </a:t>
            </a:r>
            <a:r>
              <a:rPr lang="en-US" sz="3400" dirty="0" err="1"/>
              <a:t>als</a:t>
            </a:r>
            <a:r>
              <a:rPr lang="en-US" sz="3400" dirty="0"/>
              <a:t> moderator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in </a:t>
            </a:r>
            <a:r>
              <a:rPr lang="en-US" sz="3400" dirty="0" err="1"/>
              <a:t>uitkomststudies</a:t>
            </a:r>
            <a:r>
              <a:rPr lang="en-US" sz="3400" dirty="0"/>
              <a:t>: BBB-C </a:t>
            </a:r>
            <a:r>
              <a:rPr lang="en-US" sz="3400" dirty="0" err="1"/>
              <a:t>uitkomstmaat</a:t>
            </a:r>
            <a:endParaRPr lang="en-US" sz="3400" dirty="0"/>
          </a:p>
          <a:p>
            <a:pPr>
              <a:lnSpc>
                <a:spcPct val="120000"/>
              </a:lnSpc>
            </a:pPr>
            <a:r>
              <a:rPr lang="en-US" sz="3400" dirty="0" err="1"/>
              <a:t>niet</a:t>
            </a:r>
            <a:r>
              <a:rPr lang="en-US" sz="3400" dirty="0"/>
              <a:t> </a:t>
            </a:r>
            <a:r>
              <a:rPr lang="en-US" sz="3400" dirty="0" err="1"/>
              <a:t>afhankelijk</a:t>
            </a:r>
            <a:r>
              <a:rPr lang="en-US" sz="3400" dirty="0"/>
              <a:t> </a:t>
            </a:r>
            <a:r>
              <a:rPr lang="en-US" sz="3400" dirty="0" err="1"/>
              <a:t>methode</a:t>
            </a:r>
            <a:r>
              <a:rPr lang="en-US" sz="3400" dirty="0"/>
              <a:t>/</a:t>
            </a:r>
            <a:r>
              <a:rPr lang="en-US" sz="3400" dirty="0" err="1"/>
              <a:t>techniek</a:t>
            </a:r>
            <a:r>
              <a:rPr lang="en-US" sz="3400" dirty="0"/>
              <a:t> </a:t>
            </a:r>
          </a:p>
          <a:p>
            <a:pPr>
              <a:lnSpc>
                <a:spcPct val="120000"/>
              </a:lnSpc>
            </a:pPr>
            <a:r>
              <a:rPr lang="en-US" sz="3400" dirty="0"/>
              <a:t>de </a:t>
            </a:r>
            <a:r>
              <a:rPr lang="en-US" sz="3400" dirty="0" err="1"/>
              <a:t>investering</a:t>
            </a:r>
            <a:r>
              <a:rPr lang="en-US" sz="3400" dirty="0"/>
              <a:t> is </a:t>
            </a:r>
            <a:r>
              <a:rPr lang="en-US" sz="3400" dirty="0" err="1"/>
              <a:t>klein</a:t>
            </a:r>
            <a:endParaRPr lang="en-US" sz="3400" dirty="0"/>
          </a:p>
          <a:p>
            <a:pPr>
              <a:lnSpc>
                <a:spcPct val="120000"/>
              </a:lnSpc>
            </a:pPr>
            <a:r>
              <a:rPr lang="en-US" sz="3400" dirty="0"/>
              <a:t>het </a:t>
            </a:r>
            <a:r>
              <a:rPr lang="en-US" sz="3400" dirty="0" err="1"/>
              <a:t>rendement</a:t>
            </a:r>
            <a:r>
              <a:rPr lang="en-US" sz="3400" dirty="0"/>
              <a:t> is (</a:t>
            </a:r>
            <a:r>
              <a:rPr lang="en-US" sz="3400" dirty="0" err="1"/>
              <a:t>potentieel</a:t>
            </a:r>
            <a:r>
              <a:rPr lang="en-US" sz="3400" dirty="0"/>
              <a:t>) </a:t>
            </a:r>
            <a:r>
              <a:rPr lang="en-US" sz="3400" dirty="0" err="1"/>
              <a:t>groot</a:t>
            </a:r>
            <a:r>
              <a:rPr lang="en-US" sz="3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891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8889" y="2121763"/>
            <a:ext cx="11801928" cy="3964736"/>
          </a:xfrm>
        </p:spPr>
        <p:txBody>
          <a:bodyPr>
            <a:normAutofit/>
          </a:bodyPr>
          <a:lstStyle/>
          <a:p>
            <a:pPr marL="723900" indent="-457200"/>
            <a:r>
              <a:rPr lang="nl-NL" sz="2600" dirty="0"/>
              <a:t>Reactie op </a:t>
            </a:r>
            <a:r>
              <a:rPr lang="nl-NL" sz="2600" dirty="0" err="1"/>
              <a:t>causal</a:t>
            </a:r>
            <a:r>
              <a:rPr lang="nl-NL" sz="2600" dirty="0"/>
              <a:t> </a:t>
            </a:r>
            <a:r>
              <a:rPr lang="nl-NL" sz="2600" dirty="0" err="1"/>
              <a:t>emptiness</a:t>
            </a:r>
            <a:r>
              <a:rPr lang="nl-NL" sz="2600" dirty="0"/>
              <a:t> </a:t>
            </a:r>
            <a:r>
              <a:rPr lang="nl-NL" sz="2600" dirty="0" err="1"/>
              <a:t>RCT’s</a:t>
            </a:r>
            <a:endParaRPr lang="nl-NL" sz="2600" dirty="0"/>
          </a:p>
          <a:p>
            <a:pPr marL="723900" indent="-457200"/>
            <a:r>
              <a:rPr lang="nl-NL" sz="2600" dirty="0"/>
              <a:t>Noodzaak van verantwoording (aan patiënt, maatschappij, beroepsgenoten) </a:t>
            </a:r>
          </a:p>
          <a:p>
            <a:pPr marL="723900" indent="-457200"/>
            <a:r>
              <a:rPr lang="nl-NL" sz="2600" dirty="0"/>
              <a:t>Uitgangspunt: alle kennis per definitie voorlopig</a:t>
            </a:r>
          </a:p>
          <a:p>
            <a:pPr marL="723900" indent="-457200"/>
            <a:r>
              <a:rPr lang="nl-NL" sz="2600" dirty="0"/>
              <a:t>Soft </a:t>
            </a:r>
            <a:r>
              <a:rPr lang="nl-NL" sz="2600" dirty="0" err="1"/>
              <a:t>causality</a:t>
            </a:r>
            <a:r>
              <a:rPr lang="nl-NL" sz="2600" dirty="0"/>
              <a:t>: causale verklaringen zijn hooguit plausibel, want</a:t>
            </a:r>
          </a:p>
          <a:p>
            <a:pPr marL="723900" indent="-457200"/>
            <a:r>
              <a:rPr lang="nl-NL" sz="2600" dirty="0"/>
              <a:t>therapie verloopt niet-lineair en therapeuten zijn responsief</a:t>
            </a:r>
          </a:p>
          <a:p>
            <a:pPr marL="723900" indent="-457200"/>
            <a:r>
              <a:rPr lang="nl-NL" sz="2600" dirty="0"/>
              <a:t>Sterk punt HSCED: sluit het best aan bij alledaagse klinische praktijk</a:t>
            </a:r>
          </a:p>
          <a:p>
            <a:pPr marL="723900" indent="-457200"/>
            <a:r>
              <a:rPr lang="nl-NL" sz="2600" dirty="0"/>
              <a:t>Zwak punt HSCED: generaliseerbaarheid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7DE0C-9285-48E5-872D-483E068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20266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14" y="-1414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Volkhov" panose="02000503000000020004"/>
              </a:rPr>
              <a:t>Hermeneutic Single Case Efficacy Design (HSECD)</a:t>
            </a:r>
            <a:endParaRPr lang="nl-NL" sz="3200" b="1" dirty="0">
              <a:solidFill>
                <a:schemeClr val="bg1"/>
              </a:solidFill>
              <a:latin typeface="Volkhov" panose="02000503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9908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8889" y="2121763"/>
            <a:ext cx="11801928" cy="3964736"/>
          </a:xfrm>
        </p:spPr>
        <p:txBody>
          <a:bodyPr>
            <a:normAutofit/>
          </a:bodyPr>
          <a:lstStyle/>
          <a:p>
            <a:pPr marL="723900" indent="-457200"/>
            <a:endParaRPr lang="nl-NL" sz="2600" dirty="0"/>
          </a:p>
          <a:p>
            <a:pPr marL="723900" indent="-457200"/>
            <a:r>
              <a:rPr lang="nl-NL" sz="2600" dirty="0"/>
              <a:t>Is de patiënt over het verloop van de therapie veranderd?</a:t>
            </a:r>
          </a:p>
          <a:p>
            <a:pPr marL="723900" indent="-457200"/>
            <a:r>
              <a:rPr lang="nl-NL" sz="2600" dirty="0"/>
              <a:t>Is deze verandering redelijkerwijs toe te schrijven aan de therapie?</a:t>
            </a:r>
          </a:p>
          <a:p>
            <a:pPr marL="723900" indent="-457200"/>
            <a:r>
              <a:rPr lang="nl-NL" sz="2600" dirty="0"/>
              <a:t>Welke therapeutische factoren (mediatoren, moderatoren) kunnen de verandering hebben bewerkstelligd?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7DE0C-9285-48E5-872D-483E068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20266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14" y="-1414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Volkhov" panose="02000503000000020004"/>
              </a:rPr>
              <a:t>Vraagstellingen</a:t>
            </a:r>
            <a:r>
              <a:rPr lang="en-US" sz="3200" b="1" dirty="0">
                <a:solidFill>
                  <a:schemeClr val="bg1"/>
                </a:solidFill>
                <a:latin typeface="Volkhov" panose="02000503000000020004"/>
              </a:rPr>
              <a:t> HSCED</a:t>
            </a:r>
            <a:endParaRPr lang="nl-NL" sz="3200" b="1" dirty="0">
              <a:solidFill>
                <a:schemeClr val="bg1"/>
              </a:solidFill>
              <a:latin typeface="Volkhov" panose="02000503000000020004"/>
            </a:endParaRPr>
          </a:p>
        </p:txBody>
      </p:sp>
      <p:pic>
        <p:nvPicPr>
          <p:cNvPr id="6" name="Afbeelding 5" descr="Afbeelding met uitrusting&#10;&#10;Automatisch gegenereerde beschrijving">
            <a:extLst>
              <a:ext uri="{FF2B5EF4-FFF2-40B4-BE49-F238E27FC236}">
                <a16:creationId xmlns:a16="http://schemas.microsoft.com/office/drawing/2014/main" id="{0976EC39-E6E8-443E-A625-64AEA31B1A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54"/>
          <a:stretch/>
        </p:blipFill>
        <p:spPr>
          <a:xfrm>
            <a:off x="0" y="5431621"/>
            <a:ext cx="3175000" cy="14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9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8889" y="1184120"/>
            <a:ext cx="11801928" cy="5559579"/>
          </a:xfrm>
        </p:spPr>
        <p:txBody>
          <a:bodyPr>
            <a:noAutofit/>
          </a:bodyPr>
          <a:lstStyle/>
          <a:p>
            <a:pPr marL="723900" indent="-457200"/>
            <a:endParaRPr lang="nl-NL" sz="2600" dirty="0"/>
          </a:p>
          <a:p>
            <a:pPr marL="723900" indent="-457200"/>
            <a:r>
              <a:rPr lang="nl-NL" sz="2400" b="1" dirty="0">
                <a:solidFill>
                  <a:srgbClr val="DD00AA"/>
                </a:solidFill>
              </a:rPr>
              <a:t>Bewijs: </a:t>
            </a:r>
            <a:r>
              <a:rPr lang="nl-NL" sz="2400" dirty="0"/>
              <a:t>wat er voorligt aan onderzoeksgegevens </a:t>
            </a:r>
          </a:p>
          <a:p>
            <a:pPr marL="723900" indent="-457200"/>
            <a:r>
              <a:rPr lang="nl-NL" sz="2400" b="1" dirty="0">
                <a:solidFill>
                  <a:srgbClr val="DD00AA"/>
                </a:solidFill>
              </a:rPr>
              <a:t>Feit: </a:t>
            </a:r>
            <a:r>
              <a:rPr lang="nl-NL" sz="2400" dirty="0"/>
              <a:t>wat als waarheid wordt aanvaard </a:t>
            </a:r>
            <a:br>
              <a:rPr lang="nl-NL" sz="2400" dirty="0"/>
            </a:br>
            <a:endParaRPr lang="nl-NL" sz="2400" dirty="0"/>
          </a:p>
          <a:p>
            <a:pPr marL="723900" indent="-457200"/>
            <a:endParaRPr lang="nl-NL" sz="2400" dirty="0"/>
          </a:p>
          <a:p>
            <a:pPr marL="266700" indent="0">
              <a:buNone/>
            </a:pPr>
            <a:endParaRPr lang="nl-NL" sz="2400" dirty="0"/>
          </a:p>
          <a:p>
            <a:pPr marL="266700" indent="0">
              <a:buNone/>
            </a:pPr>
            <a:endParaRPr lang="nl-NL" sz="2400" dirty="0"/>
          </a:p>
          <a:p>
            <a:pPr marL="723900" indent="-457200"/>
            <a:r>
              <a:rPr lang="nl-NL" sz="2400" b="1" dirty="0">
                <a:solidFill>
                  <a:srgbClr val="DD00AA"/>
                </a:solidFill>
              </a:rPr>
              <a:t>Voorbeelden soorten bewijs: </a:t>
            </a:r>
          </a:p>
          <a:p>
            <a:pPr marL="723900" indent="-457200"/>
            <a:r>
              <a:rPr lang="nl-NL" sz="2400" dirty="0"/>
              <a:t>verschilscores bij voor- en nameting op een zelfrapportagevragenlijst </a:t>
            </a:r>
          </a:p>
          <a:p>
            <a:pPr marL="723900" indent="-457200"/>
            <a:r>
              <a:rPr lang="nl-NL" sz="2400" dirty="0"/>
              <a:t>werkaantekeningen van de therapeut</a:t>
            </a:r>
          </a:p>
          <a:p>
            <a:pPr marL="723900" indent="-457200"/>
            <a:r>
              <a:rPr lang="nl-NL" sz="2400" dirty="0"/>
              <a:t>kwalitatieve antwoorden van de patiënt op vragen over therapeutische verandering </a:t>
            </a:r>
          </a:p>
          <a:p>
            <a:pPr marL="723900" indent="-457200"/>
            <a:endParaRPr lang="nl-NL" sz="2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7DE0C-9285-48E5-872D-483E068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20266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14" y="-1414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Volkhov" panose="02000503000000020004"/>
              </a:rPr>
              <a:t>De </a:t>
            </a:r>
            <a:r>
              <a:rPr lang="en-US" sz="3200" b="1" dirty="0" err="1">
                <a:solidFill>
                  <a:schemeClr val="bg1"/>
                </a:solidFill>
                <a:latin typeface="Volkhov" panose="02000503000000020004"/>
              </a:rPr>
              <a:t>feiten</a:t>
            </a:r>
            <a:r>
              <a:rPr lang="en-US" sz="3200" b="1" dirty="0">
                <a:solidFill>
                  <a:schemeClr val="bg1"/>
                </a:solidFill>
                <a:latin typeface="Volkhov" panose="020005030000000200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Volkhov" panose="02000503000000020004"/>
              </a:rPr>
              <a:t>spreken</a:t>
            </a:r>
            <a:r>
              <a:rPr lang="en-US" sz="3200" b="1" dirty="0">
                <a:solidFill>
                  <a:schemeClr val="bg1"/>
                </a:solidFill>
                <a:latin typeface="Volkhov" panose="02000503000000020004"/>
              </a:rPr>
              <a:t> nooit </a:t>
            </a:r>
            <a:r>
              <a:rPr lang="en-US" sz="3200" b="1" dirty="0" err="1">
                <a:solidFill>
                  <a:schemeClr val="bg1"/>
                </a:solidFill>
                <a:latin typeface="Volkhov" panose="02000503000000020004"/>
              </a:rPr>
              <a:t>voor</a:t>
            </a:r>
            <a:r>
              <a:rPr lang="en-US" sz="3200" b="1" dirty="0">
                <a:solidFill>
                  <a:schemeClr val="bg1"/>
                </a:solidFill>
                <a:latin typeface="Volkhov" panose="02000503000000020004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Volkhov" panose="02000503000000020004"/>
              </a:rPr>
              <a:t>zichzelf</a:t>
            </a:r>
            <a:endParaRPr lang="nl-NL" sz="3200" b="1" dirty="0">
              <a:solidFill>
                <a:schemeClr val="bg1"/>
              </a:solidFill>
              <a:latin typeface="Volkhov" panose="02000503000000020004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EEA7656-870F-4E59-AFDE-1C61E7D38BF7}"/>
              </a:ext>
            </a:extLst>
          </p:cNvPr>
          <p:cNvSpPr/>
          <p:nvPr/>
        </p:nvSpPr>
        <p:spPr>
          <a:xfrm>
            <a:off x="1503656" y="2845480"/>
            <a:ext cx="2982897" cy="1109709"/>
          </a:xfrm>
          <a:prstGeom prst="rect">
            <a:avLst/>
          </a:prstGeom>
          <a:solidFill>
            <a:srgbClr val="DD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Bewijs</a:t>
            </a:r>
            <a:endParaRPr lang="en-US" sz="2400" b="1" dirty="0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EAB7F1C-2E94-47CA-80A5-191966E89B98}"/>
              </a:ext>
            </a:extLst>
          </p:cNvPr>
          <p:cNvSpPr/>
          <p:nvPr/>
        </p:nvSpPr>
        <p:spPr>
          <a:xfrm>
            <a:off x="6563187" y="2828040"/>
            <a:ext cx="2982897" cy="1109709"/>
          </a:xfrm>
          <a:prstGeom prst="rect">
            <a:avLst/>
          </a:prstGeom>
          <a:solidFill>
            <a:srgbClr val="DD0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Feit</a:t>
            </a:r>
            <a:endParaRPr lang="en-US" sz="2400" b="1" dirty="0"/>
          </a:p>
        </p:txBody>
      </p:sp>
      <p:sp>
        <p:nvSpPr>
          <p:cNvPr id="9" name="Arrow: Right 5">
            <a:extLst>
              <a:ext uri="{FF2B5EF4-FFF2-40B4-BE49-F238E27FC236}">
                <a16:creationId xmlns:a16="http://schemas.microsoft.com/office/drawing/2014/main" id="{61F9192B-2DEB-41F4-9944-35517B02CE24}"/>
              </a:ext>
            </a:extLst>
          </p:cNvPr>
          <p:cNvSpPr/>
          <p:nvPr/>
        </p:nvSpPr>
        <p:spPr>
          <a:xfrm>
            <a:off x="4699247" y="3035777"/>
            <a:ext cx="1651246" cy="417251"/>
          </a:xfrm>
          <a:prstGeom prst="rightArrow">
            <a:avLst/>
          </a:prstGeom>
          <a:solidFill>
            <a:srgbClr val="1F0F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6">
            <a:extLst>
              <a:ext uri="{FF2B5EF4-FFF2-40B4-BE49-F238E27FC236}">
                <a16:creationId xmlns:a16="http://schemas.microsoft.com/office/drawing/2014/main" id="{E6A39F8C-2CE4-4487-953F-18BA51C3D3B5}"/>
              </a:ext>
            </a:extLst>
          </p:cNvPr>
          <p:cNvSpPr/>
          <p:nvPr/>
        </p:nvSpPr>
        <p:spPr>
          <a:xfrm rot="10800000">
            <a:off x="4669286" y="3453028"/>
            <a:ext cx="1651246" cy="417251"/>
          </a:xfrm>
          <a:prstGeom prst="rightArrow">
            <a:avLst/>
          </a:prstGeom>
          <a:solidFill>
            <a:srgbClr val="1F0F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8889" y="2121763"/>
            <a:ext cx="11801928" cy="3964736"/>
          </a:xfrm>
        </p:spPr>
        <p:txBody>
          <a:bodyPr>
            <a:normAutofit/>
          </a:bodyPr>
          <a:lstStyle/>
          <a:p>
            <a:pPr marL="723900" indent="-457200"/>
            <a:r>
              <a:rPr lang="nl-NL" sz="2600" dirty="0"/>
              <a:t>Elk wetenschappelijk onderzoek heeft met jury-beoordelingen te maken (</a:t>
            </a:r>
            <a:r>
              <a:rPr lang="nl-NL" sz="2600" dirty="0" err="1"/>
              <a:t>reviewers</a:t>
            </a:r>
            <a:r>
              <a:rPr lang="nl-NL" sz="2600" dirty="0"/>
              <a:t> van vaktijdschriften)</a:t>
            </a:r>
          </a:p>
          <a:p>
            <a:pPr marL="723900" indent="-457200"/>
            <a:r>
              <a:rPr lang="nl-NL" sz="2600" dirty="0"/>
              <a:t>Onderzoeksresultaten spreken nooit voor zichzelf, maar vragen altijd om interpretatie binnen contexten</a:t>
            </a:r>
          </a:p>
          <a:p>
            <a:pPr marL="723900" indent="-457200"/>
            <a:r>
              <a:rPr lang="nl-NL" sz="2600" dirty="0"/>
              <a:t>Vraag: wie is gelegitimeerd om in de jury plaats te nemen?</a:t>
            </a:r>
          </a:p>
          <a:p>
            <a:pPr marL="723900" indent="-457200"/>
            <a:r>
              <a:rPr lang="nl-NL" sz="2600" dirty="0"/>
              <a:t>De vonnis-strategie is bewerkelijk en tijdrovend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87DE0C-9285-48E5-872D-483E0680E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20266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1514" y="-14144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Volkhov" panose="02000503000000020004"/>
              </a:rPr>
              <a:t>Vonnismethode</a:t>
            </a:r>
            <a:r>
              <a:rPr lang="en-US" sz="3200" b="1" dirty="0">
                <a:solidFill>
                  <a:schemeClr val="bg1"/>
                </a:solidFill>
                <a:latin typeface="Volkhov" panose="02000503000000020004"/>
              </a:rPr>
              <a:t>: jury-</a:t>
            </a:r>
            <a:r>
              <a:rPr lang="en-US" sz="3200" b="1" dirty="0" err="1">
                <a:solidFill>
                  <a:schemeClr val="bg1"/>
                </a:solidFill>
                <a:latin typeface="Volkhov" panose="02000503000000020004"/>
              </a:rPr>
              <a:t>beoordelingen</a:t>
            </a:r>
            <a:r>
              <a:rPr lang="en-US" sz="3200" b="1" dirty="0">
                <a:solidFill>
                  <a:schemeClr val="bg1"/>
                </a:solidFill>
                <a:latin typeface="Volkhov" panose="02000503000000020004"/>
              </a:rPr>
              <a:t> </a:t>
            </a:r>
            <a:endParaRPr lang="nl-NL" sz="3200" b="1" dirty="0">
              <a:solidFill>
                <a:schemeClr val="bg1"/>
              </a:solidFill>
              <a:latin typeface="Volkhov" panose="02000503000000020004"/>
            </a:endParaRPr>
          </a:p>
        </p:txBody>
      </p:sp>
      <p:pic>
        <p:nvPicPr>
          <p:cNvPr id="6" name="Afbeelding 5" descr="Afbeelding met uitrusting&#10;&#10;Automatisch gegenereerde beschrijving">
            <a:extLst>
              <a:ext uri="{FF2B5EF4-FFF2-40B4-BE49-F238E27FC236}">
                <a16:creationId xmlns:a16="http://schemas.microsoft.com/office/drawing/2014/main" id="{171898D7-A146-4016-8413-57363F61F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54"/>
          <a:stretch/>
        </p:blipFill>
        <p:spPr>
          <a:xfrm>
            <a:off x="0" y="5431621"/>
            <a:ext cx="3175000" cy="14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Stagnatie?: Therapeutische relatie, Tegenoverdracht (TO)! 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9AA54355-227D-49D7-AF92-2652E226D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3" y="1238502"/>
            <a:ext cx="4021393" cy="5388513"/>
          </a:xfrm>
          <a:prstGeom prst="rect">
            <a:avLst/>
          </a:prstGeom>
        </p:spPr>
      </p:pic>
      <p:pic>
        <p:nvPicPr>
          <p:cNvPr id="10" name="Picture 9" descr="A picture containing text, businesscard, clipart&#10;&#10;Description automatically generated">
            <a:extLst>
              <a:ext uri="{FF2B5EF4-FFF2-40B4-BE49-F238E27FC236}">
                <a16:creationId xmlns:a16="http://schemas.microsoft.com/office/drawing/2014/main" id="{681C6F3B-B3B6-42F0-94A0-CFE11025DF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36" y="1238501"/>
            <a:ext cx="4021393" cy="5388513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68EF7D2-0924-46B3-B214-D1D63605E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475" y="3613212"/>
            <a:ext cx="5219700" cy="3121189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F702E1A1-C2BA-46D8-B2B5-D1906519EC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3650" y="5552823"/>
            <a:ext cx="3272346" cy="54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204387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417142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Alliantielijsten: oppervlaktestructuur, puur evaluatief, inhoudsloos 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B224F4-3D65-4F6E-BE81-2D27C4F3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4"/>
            <a:ext cx="10515600" cy="46677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    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090B6060-3540-4B24-818F-2BDCF7396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1521618"/>
            <a:ext cx="6886575" cy="31146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220604-57C0-454F-ACDD-BD1F9DC3A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146" y="3533708"/>
            <a:ext cx="7190728" cy="3286125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95A2850-5245-43AB-AC8B-9A21CA27A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77" y="1450379"/>
            <a:ext cx="4858397" cy="1652588"/>
          </a:xfrm>
          <a:prstGeom prst="rect">
            <a:avLst/>
          </a:prstGeom>
        </p:spPr>
      </p:pic>
      <p:pic>
        <p:nvPicPr>
          <p:cNvPr id="13" name="Picture 16">
            <a:extLst>
              <a:ext uri="{FF2B5EF4-FFF2-40B4-BE49-F238E27FC236}">
                <a16:creationId xmlns:a16="http://schemas.microsoft.com/office/drawing/2014/main" id="{6BDBACA3-78E5-4F80-BB47-0D207CF2E6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26" y="4448175"/>
            <a:ext cx="4330405" cy="2266950"/>
          </a:xfrm>
          <a:prstGeom prst="rect">
            <a:avLst/>
          </a:prstGeom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1B409934-DE93-480E-9F9E-94CD4EE34C40}"/>
              </a:ext>
            </a:extLst>
          </p:cNvPr>
          <p:cNvSpPr txBox="1"/>
          <p:nvPr/>
        </p:nvSpPr>
        <p:spPr>
          <a:xfrm>
            <a:off x="3070193" y="1486805"/>
            <a:ext cx="1084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SEQ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8389C311-1F5B-407A-979B-4983B6E2BEDF}"/>
              </a:ext>
            </a:extLst>
          </p:cNvPr>
          <p:cNvSpPr txBox="1"/>
          <p:nvPr/>
        </p:nvSpPr>
        <p:spPr>
          <a:xfrm>
            <a:off x="6826928" y="3078955"/>
            <a:ext cx="505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        Session Rating Scale (SRS)</a:t>
            </a:r>
          </a:p>
        </p:txBody>
      </p:sp>
    </p:spTree>
    <p:extLst>
      <p:ext uri="{BB962C8B-B14F-4D97-AF65-F5344CB8AC3E}">
        <p14:creationId xmlns:p14="http://schemas.microsoft.com/office/powerpoint/2010/main" val="2484638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12192000" cy="1553592"/>
          </a:xfrm>
          <a:prstGeom prst="rect">
            <a:avLst/>
          </a:prstGeom>
          <a:solidFill>
            <a:srgbClr val="4267B8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nl-NL" altLang="nl-NL" sz="2400" dirty="0">
              <a:latin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83671C9-7B8D-4E80-B533-552420586D53}"/>
              </a:ext>
            </a:extLst>
          </p:cNvPr>
          <p:cNvSpPr txBox="1">
            <a:spLocks/>
          </p:cNvSpPr>
          <p:nvPr/>
        </p:nvSpPr>
        <p:spPr>
          <a:xfrm>
            <a:off x="511729" y="234538"/>
            <a:ext cx="11357716" cy="7353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Beoordelingsschaal Beïnvloedingsboodschappen (BBB-C):</a:t>
            </a:r>
            <a:b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</a:br>
            <a:r>
              <a:rPr lang="nl-NL" sz="3200" b="1" dirty="0">
                <a:solidFill>
                  <a:schemeClr val="bg1"/>
                </a:solidFill>
                <a:latin typeface="Volkhov" panose="02000503000000020004" pitchFamily="2" charset="0"/>
                <a:cs typeface="Arial" panose="020B0604020202020204" pitchFamily="34" charset="0"/>
              </a:rPr>
              <a:t>Hoe stuurt patiënt mijn therapeutgedrag?</a:t>
            </a:r>
            <a:endParaRPr lang="nl-NL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338C787-CFA0-4E30-A756-90D2EFF8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629" y="3354953"/>
            <a:ext cx="12061371" cy="2458464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D7CE295-BEAB-4688-B644-6B9ED243C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668" y="2268241"/>
            <a:ext cx="7402664" cy="660739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9A852A8-B4FA-42A0-9A92-CAF0EE50C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5248" y="6227061"/>
            <a:ext cx="48101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77388"/>
      </p:ext>
    </p:extLst>
  </p:cSld>
  <p:clrMapOvr>
    <a:masterClrMapping/>
  </p:clrMapOvr>
</p:sld>
</file>

<file path=ppt/theme/theme1.xml><?xml version="1.0" encoding="utf-8"?>
<a:theme xmlns:a="http://schemas.openxmlformats.org/drawingml/2006/main" name="Startdia en presentatie Bas_aanvullingen Bv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r Wetenschap in de praktijk _ Invultool presenteren _ versie1.1" id="{6FD5B59C-3605-4E90-BE84-4DC1E34114F1}" vid="{73ECA0EC-7595-4AA4-82FB-DA29499804A8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Startdia en presentatie Bas_aanvullingen BvA.potx</Template>
  <TotalTime>1135</TotalTime>
  <Words>735</Words>
  <Application>Microsoft Office PowerPoint</Application>
  <PresentationFormat>Breedbeeld</PresentationFormat>
  <Paragraphs>178</Paragraphs>
  <Slides>23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Volkhov</vt:lpstr>
      <vt:lpstr>Startdia en presentatie Bas_aanvullingen BvA</vt:lpstr>
      <vt:lpstr>PowerPoint-presentatie</vt:lpstr>
      <vt:lpstr>Hermeneutic Single Case Efficacy Design (HSECD)</vt:lpstr>
      <vt:lpstr>Hermeneutic Single Case Efficacy Design (HSECD)</vt:lpstr>
      <vt:lpstr>Vraagstellingen HSCED</vt:lpstr>
      <vt:lpstr>De feiten spreken nooit voor zichzelf</vt:lpstr>
      <vt:lpstr>Vonnismethode: jury-beoordelingen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Nederlands Instituut van Psychologen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NIP en de VSPN</dc:title>
  <dc:creator>Bas Wijffels</dc:creator>
  <cp:lastModifiedBy>Rianne Geurtsen</cp:lastModifiedBy>
  <cp:revision>78</cp:revision>
  <cp:lastPrinted>2019-11-14T11:10:24Z</cp:lastPrinted>
  <dcterms:created xsi:type="dcterms:W3CDTF">2019-11-14T09:59:29Z</dcterms:created>
  <dcterms:modified xsi:type="dcterms:W3CDTF">2022-03-18T15:56:06Z</dcterms:modified>
</cp:coreProperties>
</file>